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34"/>
  </p:notesMasterIdLst>
  <p:sldIdLst>
    <p:sldId id="256" r:id="rId2"/>
    <p:sldId id="391" r:id="rId3"/>
    <p:sldId id="388" r:id="rId4"/>
    <p:sldId id="389" r:id="rId5"/>
    <p:sldId id="392" r:id="rId6"/>
    <p:sldId id="393" r:id="rId7"/>
    <p:sldId id="394" r:id="rId8"/>
    <p:sldId id="395" r:id="rId9"/>
    <p:sldId id="396" r:id="rId10"/>
    <p:sldId id="398" r:id="rId11"/>
    <p:sldId id="397" r:id="rId12"/>
    <p:sldId id="399" r:id="rId13"/>
    <p:sldId id="400" r:id="rId14"/>
    <p:sldId id="401" r:id="rId15"/>
    <p:sldId id="402" r:id="rId16"/>
    <p:sldId id="403" r:id="rId17"/>
    <p:sldId id="428" r:id="rId18"/>
    <p:sldId id="404" r:id="rId19"/>
    <p:sldId id="405" r:id="rId20"/>
    <p:sldId id="423" r:id="rId21"/>
    <p:sldId id="429" r:id="rId22"/>
    <p:sldId id="424" r:id="rId23"/>
    <p:sldId id="425" r:id="rId24"/>
    <p:sldId id="426" r:id="rId25"/>
    <p:sldId id="427" r:id="rId26"/>
    <p:sldId id="430" r:id="rId27"/>
    <p:sldId id="431" r:id="rId28"/>
    <p:sldId id="432" r:id="rId29"/>
    <p:sldId id="433" r:id="rId30"/>
    <p:sldId id="435" r:id="rId31"/>
    <p:sldId id="436" r:id="rId32"/>
    <p:sldId id="434" r:id="rId3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libri Light" panose="020F0302020204030204" pitchFamily="34" charset="0"/>
      <p:regular r:id="rId39"/>
      <p:italic r:id="rId40"/>
    </p:embeddedFont>
    <p:embeddedFont>
      <p:font typeface="Cambria Math" panose="02040503050406030204" pitchFamily="18" charset="0"/>
      <p:regular r:id="rId41"/>
    </p:embeddedFont>
    <p:embeddedFont>
      <p:font typeface="Open Sans" panose="020B0606030504020204" pitchFamily="34" charset="0"/>
      <p:regular r:id="rId42"/>
      <p:bold r:id="rId43"/>
      <p:italic r:id="rId44"/>
      <p:boldItalic r:id="rId45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0700"/>
    <a:srgbClr val="FF9999"/>
    <a:srgbClr val="FDD3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Estilo claro 2 - Acent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47" autoAdjust="0"/>
    <p:restoredTop sz="96723" autoAdjust="0"/>
  </p:normalViewPr>
  <p:slideViewPr>
    <p:cSldViewPr snapToGrid="0">
      <p:cViewPr varScale="1">
        <p:scale>
          <a:sx n="111" d="100"/>
          <a:sy n="111" d="100"/>
        </p:scale>
        <p:origin x="926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FDD7E8-CBAC-4EB6-9A0E-FF517F3FE229}" type="doc">
      <dgm:prSet loTypeId="urn:microsoft.com/office/officeart/2005/8/layout/vList5" loCatId="list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es-ES"/>
        </a:p>
      </dgm:t>
    </dgm:pt>
    <dgm:pt modelId="{6DC68D0D-20E1-4E78-9755-339F5BC02665}">
      <dgm:prSet phldrT="[Texto]"/>
      <dgm:spPr/>
      <dgm:t>
        <a:bodyPr/>
        <a:lstStyle/>
        <a:p>
          <a:r>
            <a:rPr lang="es-ES" dirty="0"/>
            <a:t>Deshacer transacción:</a:t>
          </a:r>
        </a:p>
      </dgm:t>
    </dgm:pt>
    <dgm:pt modelId="{BE9036D6-7AA4-4D4C-AD30-DFD287105301}" type="parTrans" cxnId="{E8732FCD-0C80-404D-A3D1-015050A966F2}">
      <dgm:prSet/>
      <dgm:spPr/>
      <dgm:t>
        <a:bodyPr/>
        <a:lstStyle/>
        <a:p>
          <a:endParaRPr lang="es-ES"/>
        </a:p>
      </dgm:t>
    </dgm:pt>
    <dgm:pt modelId="{F7931D38-983F-48C2-85FD-4638BA3B5C11}" type="sibTrans" cxnId="{E8732FCD-0C80-404D-A3D1-015050A966F2}">
      <dgm:prSet/>
      <dgm:spPr/>
      <dgm:t>
        <a:bodyPr/>
        <a:lstStyle/>
        <a:p>
          <a:endParaRPr lang="es-ES"/>
        </a:p>
      </dgm:t>
    </dgm:pt>
    <dgm:pt modelId="{BD3C6867-74ED-444F-BDF6-7E3EB79FB4BD}">
      <dgm:prSet phldrT="[Texto]"/>
      <dgm:spPr/>
      <dgm:t>
        <a:bodyPr/>
        <a:lstStyle/>
        <a:p>
          <a:r>
            <a:rPr lang="es-ES" dirty="0">
              <a:solidFill>
                <a:srgbClr val="100700"/>
              </a:solidFill>
            </a:rPr>
            <a:t>Acción de colocar las imágenes antes (estado anterior) de los registros modificados por una transacción.</a:t>
          </a:r>
        </a:p>
      </dgm:t>
    </dgm:pt>
    <dgm:pt modelId="{E26E0140-11D2-48E3-A8CC-965BDF18FB44}" type="parTrans" cxnId="{5A0345DB-EE91-4D4E-A285-6AD8E187DFB8}">
      <dgm:prSet/>
      <dgm:spPr/>
      <dgm:t>
        <a:bodyPr/>
        <a:lstStyle/>
        <a:p>
          <a:endParaRPr lang="es-ES"/>
        </a:p>
      </dgm:t>
    </dgm:pt>
    <dgm:pt modelId="{AD024AE0-FBEF-4F29-B600-D1DA1E3C404A}" type="sibTrans" cxnId="{5A0345DB-EE91-4D4E-A285-6AD8E187DFB8}">
      <dgm:prSet/>
      <dgm:spPr/>
      <dgm:t>
        <a:bodyPr/>
        <a:lstStyle/>
        <a:p>
          <a:endParaRPr lang="es-ES"/>
        </a:p>
      </dgm:t>
    </dgm:pt>
    <dgm:pt modelId="{E1F57121-C8DA-4BE5-BE22-B6E067C5CDB1}">
      <dgm:prSet phldrT="[Texto]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es-ES" dirty="0"/>
            <a:t>Rehacer transacción</a:t>
          </a:r>
        </a:p>
      </dgm:t>
    </dgm:pt>
    <dgm:pt modelId="{EE99AF44-54FA-4C09-956F-D79A48EC0421}" type="parTrans" cxnId="{DD6CDD90-3DF6-49F1-BF26-0D8533D1FC34}">
      <dgm:prSet/>
      <dgm:spPr/>
      <dgm:t>
        <a:bodyPr/>
        <a:lstStyle/>
        <a:p>
          <a:endParaRPr lang="es-ES"/>
        </a:p>
      </dgm:t>
    </dgm:pt>
    <dgm:pt modelId="{9ABEA72D-A00F-4ED4-A23E-2E6196C3B88F}" type="sibTrans" cxnId="{DD6CDD90-3DF6-49F1-BF26-0D8533D1FC34}">
      <dgm:prSet/>
      <dgm:spPr/>
      <dgm:t>
        <a:bodyPr/>
        <a:lstStyle/>
        <a:p>
          <a:endParaRPr lang="es-ES"/>
        </a:p>
      </dgm:t>
    </dgm:pt>
    <dgm:pt modelId="{7E53032C-D356-4217-8B00-579CBCA0C835}">
      <dgm:prSet phldrT="[Texto]"/>
      <dgm:spPr/>
      <dgm:t>
        <a:bodyPr/>
        <a:lstStyle/>
        <a:p>
          <a:r>
            <a:rPr lang="es-ES" dirty="0">
              <a:solidFill>
                <a:srgbClr val="100700"/>
              </a:solidFill>
            </a:rPr>
            <a:t>Acción de escribir la imagen después (estado posterior) de los registros modificados por una transacción. </a:t>
          </a:r>
        </a:p>
      </dgm:t>
    </dgm:pt>
    <dgm:pt modelId="{40F43F91-1020-407A-A54F-F64774D11A78}" type="parTrans" cxnId="{282D8343-81A6-4986-B1BC-845833346B39}">
      <dgm:prSet/>
      <dgm:spPr/>
      <dgm:t>
        <a:bodyPr/>
        <a:lstStyle/>
        <a:p>
          <a:endParaRPr lang="es-ES"/>
        </a:p>
      </dgm:t>
    </dgm:pt>
    <dgm:pt modelId="{BA6DC86E-1E3D-4632-A706-1FE1B05137B1}" type="sibTrans" cxnId="{282D8343-81A6-4986-B1BC-845833346B39}">
      <dgm:prSet/>
      <dgm:spPr/>
      <dgm:t>
        <a:bodyPr/>
        <a:lstStyle/>
        <a:p>
          <a:endParaRPr lang="es-ES"/>
        </a:p>
      </dgm:t>
    </dgm:pt>
    <dgm:pt modelId="{BFFAB48E-4F5F-49B4-A765-41CADD609CF4}" type="pres">
      <dgm:prSet presAssocID="{79FDD7E8-CBAC-4EB6-9A0E-FF517F3FE229}" presName="Name0" presStyleCnt="0">
        <dgm:presLayoutVars>
          <dgm:dir/>
          <dgm:animLvl val="lvl"/>
          <dgm:resizeHandles val="exact"/>
        </dgm:presLayoutVars>
      </dgm:prSet>
      <dgm:spPr/>
    </dgm:pt>
    <dgm:pt modelId="{4CEC0C82-6FD2-4A2A-9FF4-2F67067BCDF4}" type="pres">
      <dgm:prSet presAssocID="{6DC68D0D-20E1-4E78-9755-339F5BC02665}" presName="linNode" presStyleCnt="0"/>
      <dgm:spPr/>
    </dgm:pt>
    <dgm:pt modelId="{5AD2154A-3B74-46FD-A972-0FDC1B5F14BA}" type="pres">
      <dgm:prSet presAssocID="{6DC68D0D-20E1-4E78-9755-339F5BC02665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EBE05F14-9E1D-4791-8B66-B31DF21F1D29}" type="pres">
      <dgm:prSet presAssocID="{6DC68D0D-20E1-4E78-9755-339F5BC02665}" presName="descendantText" presStyleLbl="alignAccFollowNode1" presStyleIdx="0" presStyleCnt="2">
        <dgm:presLayoutVars>
          <dgm:bulletEnabled val="1"/>
        </dgm:presLayoutVars>
      </dgm:prSet>
      <dgm:spPr/>
    </dgm:pt>
    <dgm:pt modelId="{B9C7CA7C-AD34-4583-B46A-2C6FA260FFCE}" type="pres">
      <dgm:prSet presAssocID="{F7931D38-983F-48C2-85FD-4638BA3B5C11}" presName="sp" presStyleCnt="0"/>
      <dgm:spPr/>
    </dgm:pt>
    <dgm:pt modelId="{724E5074-E6E3-401D-86E1-670035996D86}" type="pres">
      <dgm:prSet presAssocID="{E1F57121-C8DA-4BE5-BE22-B6E067C5CDB1}" presName="linNode" presStyleCnt="0"/>
      <dgm:spPr/>
    </dgm:pt>
    <dgm:pt modelId="{31C00F88-7D90-4CF4-83B8-4E11608B0A2F}" type="pres">
      <dgm:prSet presAssocID="{E1F57121-C8DA-4BE5-BE22-B6E067C5CDB1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9C1F3F7C-B0A3-4784-B2A2-AAE1100D1EDE}" type="pres">
      <dgm:prSet presAssocID="{E1F57121-C8DA-4BE5-BE22-B6E067C5CDB1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4454DA62-CFDA-46A6-AB49-BC810943C6CE}" type="presOf" srcId="{7E53032C-D356-4217-8B00-579CBCA0C835}" destId="{9C1F3F7C-B0A3-4784-B2A2-AAE1100D1EDE}" srcOrd="0" destOrd="0" presId="urn:microsoft.com/office/officeart/2005/8/layout/vList5"/>
    <dgm:cxn modelId="{282D8343-81A6-4986-B1BC-845833346B39}" srcId="{E1F57121-C8DA-4BE5-BE22-B6E067C5CDB1}" destId="{7E53032C-D356-4217-8B00-579CBCA0C835}" srcOrd="0" destOrd="0" parTransId="{40F43F91-1020-407A-A54F-F64774D11A78}" sibTransId="{BA6DC86E-1E3D-4632-A706-1FE1B05137B1}"/>
    <dgm:cxn modelId="{CA8EC37B-E873-48A5-A288-FF4AB849CD1F}" type="presOf" srcId="{79FDD7E8-CBAC-4EB6-9A0E-FF517F3FE229}" destId="{BFFAB48E-4F5F-49B4-A765-41CADD609CF4}" srcOrd="0" destOrd="0" presId="urn:microsoft.com/office/officeart/2005/8/layout/vList5"/>
    <dgm:cxn modelId="{DD6CDD90-3DF6-49F1-BF26-0D8533D1FC34}" srcId="{79FDD7E8-CBAC-4EB6-9A0E-FF517F3FE229}" destId="{E1F57121-C8DA-4BE5-BE22-B6E067C5CDB1}" srcOrd="1" destOrd="0" parTransId="{EE99AF44-54FA-4C09-956F-D79A48EC0421}" sibTransId="{9ABEA72D-A00F-4ED4-A23E-2E6196C3B88F}"/>
    <dgm:cxn modelId="{6AF874BA-BF54-4394-B9C2-005C22117A12}" type="presOf" srcId="{6DC68D0D-20E1-4E78-9755-339F5BC02665}" destId="{5AD2154A-3B74-46FD-A972-0FDC1B5F14BA}" srcOrd="0" destOrd="0" presId="urn:microsoft.com/office/officeart/2005/8/layout/vList5"/>
    <dgm:cxn modelId="{CC3F91BD-8BD2-43FA-989E-0EAA6B6D0129}" type="presOf" srcId="{BD3C6867-74ED-444F-BDF6-7E3EB79FB4BD}" destId="{EBE05F14-9E1D-4791-8B66-B31DF21F1D29}" srcOrd="0" destOrd="0" presId="urn:microsoft.com/office/officeart/2005/8/layout/vList5"/>
    <dgm:cxn modelId="{E8732FCD-0C80-404D-A3D1-015050A966F2}" srcId="{79FDD7E8-CBAC-4EB6-9A0E-FF517F3FE229}" destId="{6DC68D0D-20E1-4E78-9755-339F5BC02665}" srcOrd="0" destOrd="0" parTransId="{BE9036D6-7AA4-4D4C-AD30-DFD287105301}" sibTransId="{F7931D38-983F-48C2-85FD-4638BA3B5C11}"/>
    <dgm:cxn modelId="{5A0345DB-EE91-4D4E-A285-6AD8E187DFB8}" srcId="{6DC68D0D-20E1-4E78-9755-339F5BC02665}" destId="{BD3C6867-74ED-444F-BDF6-7E3EB79FB4BD}" srcOrd="0" destOrd="0" parTransId="{E26E0140-11D2-48E3-A8CC-965BDF18FB44}" sibTransId="{AD024AE0-FBEF-4F29-B600-D1DA1E3C404A}"/>
    <dgm:cxn modelId="{ECA74CF2-FE79-4132-9253-84D1B4957907}" type="presOf" srcId="{E1F57121-C8DA-4BE5-BE22-B6E067C5CDB1}" destId="{31C00F88-7D90-4CF4-83B8-4E11608B0A2F}" srcOrd="0" destOrd="0" presId="urn:microsoft.com/office/officeart/2005/8/layout/vList5"/>
    <dgm:cxn modelId="{E960668C-5685-49C4-B832-2782D2EED42E}" type="presParOf" srcId="{BFFAB48E-4F5F-49B4-A765-41CADD609CF4}" destId="{4CEC0C82-6FD2-4A2A-9FF4-2F67067BCDF4}" srcOrd="0" destOrd="0" presId="urn:microsoft.com/office/officeart/2005/8/layout/vList5"/>
    <dgm:cxn modelId="{0BFAEC7E-797B-43EC-A157-77517BF03D2C}" type="presParOf" srcId="{4CEC0C82-6FD2-4A2A-9FF4-2F67067BCDF4}" destId="{5AD2154A-3B74-46FD-A972-0FDC1B5F14BA}" srcOrd="0" destOrd="0" presId="urn:microsoft.com/office/officeart/2005/8/layout/vList5"/>
    <dgm:cxn modelId="{485B19E6-2FE6-4D07-A377-586FC622D361}" type="presParOf" srcId="{4CEC0C82-6FD2-4A2A-9FF4-2F67067BCDF4}" destId="{EBE05F14-9E1D-4791-8B66-B31DF21F1D29}" srcOrd="1" destOrd="0" presId="urn:microsoft.com/office/officeart/2005/8/layout/vList5"/>
    <dgm:cxn modelId="{A42F304D-851E-4858-9526-CC5D3668D67B}" type="presParOf" srcId="{BFFAB48E-4F5F-49B4-A765-41CADD609CF4}" destId="{B9C7CA7C-AD34-4583-B46A-2C6FA260FFCE}" srcOrd="1" destOrd="0" presId="urn:microsoft.com/office/officeart/2005/8/layout/vList5"/>
    <dgm:cxn modelId="{DAB1A226-CCC0-4331-99E6-E074A978D256}" type="presParOf" srcId="{BFFAB48E-4F5F-49B4-A765-41CADD609CF4}" destId="{724E5074-E6E3-401D-86E1-670035996D86}" srcOrd="2" destOrd="0" presId="urn:microsoft.com/office/officeart/2005/8/layout/vList5"/>
    <dgm:cxn modelId="{6A182B8D-A2D9-4699-925E-D3746D0C2B72}" type="presParOf" srcId="{724E5074-E6E3-401D-86E1-670035996D86}" destId="{31C00F88-7D90-4CF4-83B8-4E11608B0A2F}" srcOrd="0" destOrd="0" presId="urn:microsoft.com/office/officeart/2005/8/layout/vList5"/>
    <dgm:cxn modelId="{26F23DBB-5192-4150-95A7-917D2A955FD3}" type="presParOf" srcId="{724E5074-E6E3-401D-86E1-670035996D86}" destId="{9C1F3F7C-B0A3-4784-B2A2-AAE1100D1ED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E05F14-9E1D-4791-8B66-B31DF21F1D29}">
      <dsp:nvSpPr>
        <dsp:cNvPr id="0" name=""/>
        <dsp:cNvSpPr/>
      </dsp:nvSpPr>
      <dsp:spPr>
        <a:xfrm rot="5400000">
          <a:off x="4298301" y="-1479181"/>
          <a:ext cx="1394653" cy="47017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200" kern="1200" dirty="0">
              <a:solidFill>
                <a:srgbClr val="100700"/>
              </a:solidFill>
            </a:rPr>
            <a:t>Acción de colocar las imágenes antes (estado anterior) de los registros modificados por una transacción.</a:t>
          </a:r>
        </a:p>
      </dsp:txBody>
      <dsp:txXfrm rot="-5400000">
        <a:off x="2644744" y="242457"/>
        <a:ext cx="4633687" cy="1258491"/>
      </dsp:txXfrm>
    </dsp:sp>
    <dsp:sp modelId="{5AD2154A-3B74-46FD-A972-0FDC1B5F14BA}">
      <dsp:nvSpPr>
        <dsp:cNvPr id="0" name=""/>
        <dsp:cNvSpPr/>
      </dsp:nvSpPr>
      <dsp:spPr>
        <a:xfrm>
          <a:off x="0" y="43"/>
          <a:ext cx="2644744" cy="174331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300" kern="1200" dirty="0"/>
            <a:t>Deshacer transacción:</a:t>
          </a:r>
        </a:p>
      </dsp:txBody>
      <dsp:txXfrm>
        <a:off x="85102" y="85145"/>
        <a:ext cx="2474540" cy="1573113"/>
      </dsp:txXfrm>
    </dsp:sp>
    <dsp:sp modelId="{9C1F3F7C-B0A3-4784-B2A2-AAE1100D1EDE}">
      <dsp:nvSpPr>
        <dsp:cNvPr id="0" name=""/>
        <dsp:cNvSpPr/>
      </dsp:nvSpPr>
      <dsp:spPr>
        <a:xfrm rot="5400000">
          <a:off x="4298301" y="351301"/>
          <a:ext cx="1394653" cy="47017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200" kern="1200" dirty="0">
              <a:solidFill>
                <a:srgbClr val="100700"/>
              </a:solidFill>
            </a:rPr>
            <a:t>Acción de escribir la imagen después (estado posterior) de los registros modificados por una transacción. </a:t>
          </a:r>
        </a:p>
      </dsp:txBody>
      <dsp:txXfrm rot="-5400000">
        <a:off x="2644744" y="2072940"/>
        <a:ext cx="4633687" cy="1258491"/>
      </dsp:txXfrm>
    </dsp:sp>
    <dsp:sp modelId="{31C00F88-7D90-4CF4-83B8-4E11608B0A2F}">
      <dsp:nvSpPr>
        <dsp:cNvPr id="0" name=""/>
        <dsp:cNvSpPr/>
      </dsp:nvSpPr>
      <dsp:spPr>
        <a:xfrm>
          <a:off x="0" y="1830526"/>
          <a:ext cx="2644744" cy="1743317"/>
        </a:xfrm>
        <a:prstGeom prst="roundRect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300" kern="1200" dirty="0"/>
            <a:t>Rehacer transacción</a:t>
          </a:r>
        </a:p>
      </dsp:txBody>
      <dsp:txXfrm>
        <a:off x="85102" y="1915628"/>
        <a:ext cx="2474540" cy="15731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10.png>
</file>

<file path=ppt/media/image101.png>
</file>

<file path=ppt/media/image11.png>
</file>

<file path=ppt/media/image2.png>
</file>

<file path=ppt/media/image211.png>
</file>

<file path=ppt/media/image3.png>
</file>

<file path=ppt/media/image312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5de561d2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5de561d2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6;p3">
            <a:extLst>
              <a:ext uri="{FF2B5EF4-FFF2-40B4-BE49-F238E27FC236}">
                <a16:creationId xmlns:a16="http://schemas.microsoft.com/office/drawing/2014/main" id="{521154EE-5245-4AAF-A19C-B38E8A5CAE1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-769"/>
            <a:ext cx="9143999" cy="514502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4447579-073F-42CD-AC65-DC845AE0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727" y="592547"/>
            <a:ext cx="4313144" cy="1790700"/>
          </a:xfrm>
        </p:spPr>
        <p:txBody>
          <a:bodyPr anchor="b">
            <a:normAutofit/>
          </a:bodyPr>
          <a:lstStyle>
            <a:lvl1pPr algn="l">
              <a:defRPr sz="4050"/>
            </a:lvl1pPr>
          </a:lstStyle>
          <a:p>
            <a:r>
              <a:rPr lang="es-ES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8BC3C6-6AAD-4368-BF86-5A8E3819F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324" y="2827733"/>
            <a:ext cx="3405467" cy="1448432"/>
          </a:xfrm>
        </p:spPr>
        <p:txBody>
          <a:bodyPr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A98308-C20C-437F-B397-257B552AC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E246E-3CA8-4B11-9CEF-5A7ECF4B3382}" type="datetimeFigureOut">
              <a:rPr lang="es-PE" smtClean="0"/>
              <a:t>25/04/2023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A5973B-07C0-4785-82D4-0FB4B4393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F67C7E-ED82-455B-BEAD-DCCC850CE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 dirty="0"/>
          </a:p>
        </p:txBody>
      </p:sp>
      <p:pic>
        <p:nvPicPr>
          <p:cNvPr id="8" name="Google Shape;19;p3">
            <a:extLst>
              <a:ext uri="{FF2B5EF4-FFF2-40B4-BE49-F238E27FC236}">
                <a16:creationId xmlns:a16="http://schemas.microsoft.com/office/drawing/2014/main" id="{B400B4D4-CADC-4CB9-8F57-D2AB4142DEE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-1912" r="54024"/>
          <a:stretch/>
        </p:blipFill>
        <p:spPr>
          <a:xfrm>
            <a:off x="164728" y="4012598"/>
            <a:ext cx="1456778" cy="8089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441761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4B3844-8A41-412E-B08A-37C78E998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B1286E4-B0EC-4CF7-B366-5929FF0E2D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F37C11D-690E-42EB-8403-EAFDA48D4E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2F95824-16FA-4155-B281-9F2197383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E246E-3CA8-4B11-9CEF-5A7ECF4B3382}" type="datetimeFigureOut">
              <a:rPr lang="es-PE" smtClean="0"/>
              <a:t>25/04/2023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1A03920-6468-45A9-AE50-F40C0ACD3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F743196-8500-4F13-A5AB-AA2EE2FBE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4734490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6671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625" y="158129"/>
            <a:ext cx="8520600" cy="63152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 dirty="0"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850006"/>
            <a:ext cx="8520600" cy="3719019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252000" lvl="0" indent="-2520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baseline="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9507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F06F35-487F-404B-ADFA-697BB715F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80AAC0-B967-4B4C-90A1-5DC56494F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86C0BD-363C-4394-A9FA-948A5FAA0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E246E-3CA8-4B11-9CEF-5A7ECF4B3382}" type="datetimeFigureOut">
              <a:rPr lang="es-PE" smtClean="0"/>
              <a:t>25/04/2023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128729-1FAC-4074-9DC2-A4B5FB579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4DDDE4-7145-4131-AC5B-1078F8B68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51670513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99;p12">
            <a:extLst>
              <a:ext uri="{FF2B5EF4-FFF2-40B4-BE49-F238E27FC236}">
                <a16:creationId xmlns:a16="http://schemas.microsoft.com/office/drawing/2014/main" id="{0941692D-1145-4175-8385-61D80996618C}"/>
              </a:ext>
            </a:extLst>
          </p:cNvPr>
          <p:cNvSpPr/>
          <p:nvPr/>
        </p:nvSpPr>
        <p:spPr>
          <a:xfrm>
            <a:off x="0" y="4519456"/>
            <a:ext cx="8824913" cy="633221"/>
          </a:xfrm>
          <a:custGeom>
            <a:avLst/>
            <a:gdLst/>
            <a:ahLst/>
            <a:cxnLst/>
            <a:rect l="l" t="t" r="r" b="b"/>
            <a:pathLst>
              <a:path w="11766550" h="844295" extrusionOk="0">
                <a:moveTo>
                  <a:pt x="0" y="0"/>
                </a:moveTo>
                <a:lnTo>
                  <a:pt x="11226800" y="0"/>
                </a:lnTo>
                <a:cubicBezTo>
                  <a:pt x="11410950" y="279315"/>
                  <a:pt x="11493500" y="412580"/>
                  <a:pt x="11766550" y="837945"/>
                </a:cubicBezTo>
                <a:lnTo>
                  <a:pt x="0" y="844295"/>
                </a:lnTo>
                <a:lnTo>
                  <a:pt x="0" y="0"/>
                </a:lnTo>
                <a:close/>
              </a:path>
            </a:pathLst>
          </a:custGeom>
          <a:solidFill>
            <a:srgbClr val="00A8ED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F06F35-487F-404B-ADFA-697BB715F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80AAC0-B967-4B4C-90A1-5DC56494F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86C0BD-363C-4394-A9FA-948A5FAA0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E246E-3CA8-4B11-9CEF-5A7ECF4B3382}" type="datetimeFigureOut">
              <a:rPr lang="es-PE" smtClean="0"/>
              <a:t>25/04/2023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128729-1FAC-4074-9DC2-A4B5FB579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4DDDE4-7145-4131-AC5B-1078F8B68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 dirty="0"/>
          </a:p>
        </p:txBody>
      </p:sp>
      <p:pic>
        <p:nvPicPr>
          <p:cNvPr id="8" name="Google Shape;98;p12">
            <a:extLst>
              <a:ext uri="{FF2B5EF4-FFF2-40B4-BE49-F238E27FC236}">
                <a16:creationId xmlns:a16="http://schemas.microsoft.com/office/drawing/2014/main" id="{565300D3-CC02-4FDD-AC00-92178EAFB1A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034144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8CCC9-EED1-43F7-BA28-02A85D997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6F31881-427B-4EA8-95B6-E8CA85655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8D601F3-EAF6-4B45-ABFA-473D7691A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E246E-3CA8-4B11-9CEF-5A7ECF4B3382}" type="datetimeFigureOut">
              <a:rPr lang="es-PE" smtClean="0"/>
              <a:t>25/04/2023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31AE90-06B6-4872-B76B-51BD4FA2B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88C60F-465C-4979-A675-08784E456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5355768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A85421-0303-4A2D-9230-5E8B9694A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EB53F0-4D1F-401E-8429-B791BF1E1B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2C1430B-E4B5-4554-9577-923B3000A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E290FC2-7933-418A-AAE4-A000B11C2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E246E-3CA8-4B11-9CEF-5A7ECF4B3382}" type="datetimeFigureOut">
              <a:rPr lang="es-PE" smtClean="0"/>
              <a:t>25/04/2023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65ECDFC-052D-41C6-A5F3-3C772BFC8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8A97-AD20-482C-9DA1-A87BFC996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7450451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507B54-83E0-438A-8A70-2BB7B18D2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0B7EA43-2D71-40DF-B12B-18993F1A6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1A9DF1-EEAC-471F-823A-3EE31725C9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C30A843-5805-43BE-91D0-BE8DA283C1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E9ABF3B-1C88-420A-B2A0-8DBADD7EB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07852ED-0FCB-456B-9331-AFD300280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E246E-3CA8-4B11-9CEF-5A7ECF4B3382}" type="datetimeFigureOut">
              <a:rPr lang="es-PE" smtClean="0"/>
              <a:t>25/04/2023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D281C57-9015-497A-8843-83F11FD8A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3959ECC-4370-4750-916C-AD3732B62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58442391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el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81;p10">
            <a:extLst>
              <a:ext uri="{FF2B5EF4-FFF2-40B4-BE49-F238E27FC236}">
                <a16:creationId xmlns:a16="http://schemas.microsoft.com/office/drawing/2014/main" id="{6885C29A-DFAA-407F-85D4-F0A21CA1082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22863"/>
          <a:stretch/>
        </p:blipFill>
        <p:spPr>
          <a:xfrm>
            <a:off x="0" y="441154"/>
            <a:ext cx="9144000" cy="45999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B812C6B-A442-46B7-9556-200F98BC2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938" y="1798155"/>
            <a:ext cx="6636124" cy="994172"/>
          </a:xfrm>
        </p:spPr>
        <p:txBody>
          <a:bodyPr>
            <a:noAutofit/>
          </a:bodyPr>
          <a:lstStyle>
            <a:lvl1pPr algn="ctr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4D0CA3F-D1A8-4EBF-8BA3-4A1C8A62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E246E-3CA8-4B11-9CEF-5A7ECF4B3382}" type="datetimeFigureOut">
              <a:rPr lang="es-PE" smtClean="0"/>
              <a:t>25/04/2023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A953B44-E615-4A02-95C9-685FBCB2F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DA99482-9B85-48A1-9030-AF3E27762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06333210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EA5932E-53A7-4C7C-A525-D6FF1B265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E246E-3CA8-4B11-9CEF-5A7ECF4B3382}" type="datetimeFigureOut">
              <a:rPr lang="es-PE" smtClean="0"/>
              <a:t>25/04/2023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A256028-970C-4D49-9091-D527F392B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F69CCF6-2D41-4AF2-905B-B84689731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70909505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A657E6-091A-43C8-BFDA-0DE7BB3F8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C34D18-B963-4FD3-813E-BE5F0753D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1EFE703-4832-4153-83B1-7D86F7E135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773B51B-2A69-4933-BD38-292A836F6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E246E-3CA8-4B11-9CEF-5A7ECF4B3382}" type="datetimeFigureOut">
              <a:rPr lang="es-PE" smtClean="0"/>
              <a:t>25/04/2023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812BEC3-B326-45BE-ABB3-148A6B046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A27248B-F416-4714-82AB-5EE621203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34989256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A8A6EFE-7737-4A6D-8F33-DA07BC8D2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11E98-B70E-43E0-9699-BBDB60641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749CEE-59F7-47FC-B06F-3E4B6135BC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E246E-3CA8-4B11-9CEF-5A7ECF4B3382}" type="datetimeFigureOut">
              <a:rPr lang="es-PE" smtClean="0"/>
              <a:t>25/04/2023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EF22A7-5EA5-4A71-9043-C9169D75BA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AC3B9B-F798-4F00-9F08-7B70C8164A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 dirty="0"/>
          </a:p>
        </p:txBody>
      </p:sp>
      <p:pic>
        <p:nvPicPr>
          <p:cNvPr id="7" name="Google Shape;42;p6">
            <a:extLst>
              <a:ext uri="{FF2B5EF4-FFF2-40B4-BE49-F238E27FC236}">
                <a16:creationId xmlns:a16="http://schemas.microsoft.com/office/drawing/2014/main" id="{1D5E2077-5D39-494C-AD10-2122D0228CA2}"/>
              </a:ext>
            </a:extLst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-1"/>
            <a:ext cx="9144000" cy="51433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9730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png"/><Relationship Id="rId2" Type="http://schemas.openxmlformats.org/officeDocument/2006/relationships/image" Target="../media/image10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14400" y="608525"/>
            <a:ext cx="3924315" cy="179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 err="1"/>
              <a:t>DataBase</a:t>
            </a:r>
            <a:r>
              <a:rPr lang="es-PE" dirty="0"/>
              <a:t> </a:t>
            </a:r>
            <a:r>
              <a:rPr lang="es-PE" dirty="0" err="1"/>
              <a:t>Recovery</a:t>
            </a:r>
            <a:endParaRPr dirty="0"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0" y="2571750"/>
            <a:ext cx="3863662" cy="834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/>
              <a:t>Semana 04</a:t>
            </a:r>
            <a:endParaRPr sz="2000" dirty="0"/>
          </a:p>
        </p:txBody>
      </p:sp>
      <p:sp>
        <p:nvSpPr>
          <p:cNvPr id="68" name="Google Shape;68;p13"/>
          <p:cNvSpPr txBox="1"/>
          <p:nvPr/>
        </p:nvSpPr>
        <p:spPr>
          <a:xfrm>
            <a:off x="114400" y="117725"/>
            <a:ext cx="88677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CS2702</a:t>
            </a:r>
            <a:r>
              <a:rPr lang="es" sz="2500" b="1" dirty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                         </a:t>
            </a:r>
            <a:r>
              <a:rPr lang="es" sz="2500" cap="small" dirty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Bases de Datos II</a:t>
            </a:r>
            <a:endParaRPr sz="2940" dirty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974947" y="4080950"/>
            <a:ext cx="37533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45818E"/>
                </a:solidFill>
                <a:latin typeface="Calibri"/>
                <a:ea typeface="Calibri"/>
                <a:cs typeface="Calibri"/>
                <a:sym typeface="Calibri"/>
              </a:rPr>
              <a:t>Heider Sanchez </a:t>
            </a:r>
          </a:p>
          <a:p>
            <a:pPr marL="0" lvl="0" indent="0" algn="ctr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45818E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" sz="1600" i="1" dirty="0">
                <a:solidFill>
                  <a:srgbClr val="45818E"/>
                </a:solidFill>
                <a:latin typeface="Calibri"/>
                <a:ea typeface="Calibri"/>
                <a:cs typeface="Calibri"/>
                <a:sym typeface="Calibri"/>
              </a:rPr>
              <a:t>hsanchez@utec.edu.pe</a:t>
            </a:r>
            <a:endParaRPr sz="1600" i="1" dirty="0">
              <a:solidFill>
                <a:srgbClr val="45818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625" y="789650"/>
            <a:ext cx="7737671" cy="378235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2400" b="1" dirty="0"/>
              <a:t>Modificación inmediata: </a:t>
            </a:r>
          </a:p>
          <a:p>
            <a:pPr lvl="1">
              <a:lnSpc>
                <a:spcPct val="100000"/>
              </a:lnSpc>
            </a:pPr>
            <a:r>
              <a:rPr lang="es-PE" sz="1800" dirty="0"/>
              <a:t>Permite las operaciones WRITE de una transacción mientras ésta está activa (modificación no comprometidas)</a:t>
            </a:r>
          </a:p>
          <a:p>
            <a:pPr lvl="1">
              <a:lnSpc>
                <a:spcPct val="100000"/>
              </a:lnSpc>
            </a:pPr>
            <a:r>
              <a:rPr lang="es-PE" sz="1800" dirty="0"/>
              <a:t>Si el sistema falla se debe usar los valores del Log para restaurar los elementos de datos de los valores anteriores a la transacción. </a:t>
            </a:r>
          </a:p>
          <a:p>
            <a:pPr lvl="1">
              <a:lnSpc>
                <a:spcPct val="100000"/>
              </a:lnSpc>
            </a:pPr>
            <a:r>
              <a:rPr lang="es-PE" sz="1800" dirty="0"/>
              <a:t>En el Log</a:t>
            </a:r>
          </a:p>
          <a:p>
            <a:pPr lvl="2">
              <a:lnSpc>
                <a:spcPct val="100000"/>
              </a:lnSpc>
            </a:pPr>
            <a:r>
              <a:rPr lang="es-PE" sz="1800" dirty="0"/>
              <a:t>Los registros de actualización son de la forma &lt;Ti, X, IA, ID&gt;</a:t>
            </a:r>
          </a:p>
          <a:p>
            <a:pPr lvl="2">
              <a:lnSpc>
                <a:spcPct val="100000"/>
              </a:lnSpc>
            </a:pPr>
            <a:r>
              <a:rPr lang="es-PE" sz="1800" dirty="0"/>
              <a:t>Se realizan los cambios en el Log antes de la actualización real a la BD.</a:t>
            </a:r>
            <a:endParaRPr lang="es-PE" sz="2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625" y="789650"/>
            <a:ext cx="7583124" cy="37115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PE" sz="2400" b="1" dirty="0"/>
              <a:t>Modificación diferida: </a:t>
            </a:r>
          </a:p>
          <a:p>
            <a:pPr lvl="1">
              <a:lnSpc>
                <a:spcPct val="100000"/>
              </a:lnSpc>
            </a:pPr>
            <a:r>
              <a:rPr lang="es-PE" sz="1800" dirty="0"/>
              <a:t>Retarda las operaciones WRITE de una transacción hasta que se compromete parcialmente.</a:t>
            </a:r>
          </a:p>
          <a:p>
            <a:pPr lvl="1">
              <a:lnSpc>
                <a:spcPct val="100000"/>
              </a:lnSpc>
            </a:pPr>
            <a:r>
              <a:rPr lang="es-PE" sz="1800" dirty="0"/>
              <a:t>Si el sistema falla antes de que la transacción se complete, se ignora en el proceso de recuperación. </a:t>
            </a:r>
          </a:p>
          <a:p>
            <a:pPr lvl="1">
              <a:lnSpc>
                <a:spcPct val="100000"/>
              </a:lnSpc>
            </a:pPr>
            <a:r>
              <a:rPr lang="es-PE" sz="1800" dirty="0"/>
              <a:t>En el Log no se registra las imágenes antes, por lo que:</a:t>
            </a:r>
          </a:p>
          <a:p>
            <a:pPr lvl="2">
              <a:lnSpc>
                <a:spcPct val="100000"/>
              </a:lnSpc>
            </a:pPr>
            <a:r>
              <a:rPr lang="es-PE" sz="1800" dirty="0"/>
              <a:t>Los registros de actualización son de la forma &lt;Ti, X, ID&gt;</a:t>
            </a:r>
          </a:p>
          <a:p>
            <a:pPr lvl="2">
              <a:lnSpc>
                <a:spcPct val="100000"/>
              </a:lnSpc>
            </a:pPr>
            <a:r>
              <a:rPr lang="es-PE" sz="1800" dirty="0"/>
              <a:t>No se deshace.</a:t>
            </a:r>
            <a:endParaRPr lang="es-PE" sz="2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2406"/>
          <a:stretch/>
        </p:blipFill>
        <p:spPr>
          <a:xfrm>
            <a:off x="836420" y="1249984"/>
            <a:ext cx="6955298" cy="3735387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44E5A0D1-4270-47E7-9B62-3B8A56D7985D}"/>
              </a:ext>
            </a:extLst>
          </p:cNvPr>
          <p:cNvSpPr/>
          <p:nvPr/>
        </p:nvSpPr>
        <p:spPr>
          <a:xfrm>
            <a:off x="434340" y="651838"/>
            <a:ext cx="827532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2095" lvl="0" indent="-252095">
              <a:buClr>
                <a:srgbClr val="695D46"/>
              </a:buClr>
              <a:buSzPts val="1800"/>
              <a:buFont typeface="Open Sans" panose="020B0606030504020204"/>
              <a:buChar char="●"/>
            </a:pPr>
            <a:r>
              <a:rPr lang="es-PE" sz="2400" b="1" dirty="0">
                <a:solidFill>
                  <a:srgbClr val="695D46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Proceso de restauración en tres pasadas: </a:t>
            </a:r>
          </a:p>
          <a:p>
            <a:pPr marL="252095" lvl="0" indent="-252095">
              <a:buClr>
                <a:srgbClr val="695D46"/>
              </a:buClr>
              <a:buSzPts val="1800"/>
              <a:buFont typeface="Open Sans" panose="020B0606030504020204"/>
              <a:buChar char="●"/>
            </a:pPr>
            <a:endParaRPr lang="es-PE" sz="2000" b="1" dirty="0">
              <a:solidFill>
                <a:srgbClr val="695D46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  <a:p>
            <a:pPr marL="252095" lvl="0" indent="-252095">
              <a:buClr>
                <a:srgbClr val="695D46"/>
              </a:buClr>
              <a:buSzPts val="1800"/>
              <a:buFont typeface="Open Sans" panose="020B0606030504020204"/>
              <a:buChar char="●"/>
            </a:pPr>
            <a:endParaRPr lang="es-PE" sz="2400" b="1" dirty="0">
              <a:solidFill>
                <a:srgbClr val="695D46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B8DD1BDF-8CDB-44B6-A2CA-E214D1C6A93A}"/>
              </a:ext>
            </a:extLst>
          </p:cNvPr>
          <p:cNvGrpSpPr/>
          <p:nvPr/>
        </p:nvGrpSpPr>
        <p:grpSpPr>
          <a:xfrm>
            <a:off x="5189855" y="2665730"/>
            <a:ext cx="885825" cy="279400"/>
            <a:chOff x="5271135" y="2473325"/>
            <a:chExt cx="885825" cy="279400"/>
          </a:xfrm>
        </p:grpSpPr>
        <p:cxnSp>
          <p:nvCxnSpPr>
            <p:cNvPr id="7" name="Straight Connector 2">
              <a:extLst>
                <a:ext uri="{FF2B5EF4-FFF2-40B4-BE49-F238E27FC236}">
                  <a16:creationId xmlns:a16="http://schemas.microsoft.com/office/drawing/2014/main" id="{6F5347F9-EDC7-4F42-8671-B4C96C702300}"/>
                </a:ext>
              </a:extLst>
            </p:cNvPr>
            <p:cNvCxnSpPr/>
            <p:nvPr/>
          </p:nvCxnSpPr>
          <p:spPr>
            <a:xfrm>
              <a:off x="5271135" y="2613025"/>
              <a:ext cx="876300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</a:ln>
            <a:effectLst>
              <a:outerShdw blurRad="50800" sx="99000" sy="99000" algn="ctr" rotWithShape="0">
                <a:srgbClr val="100700">
                  <a:alpha val="58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4">
              <a:extLst>
                <a:ext uri="{FF2B5EF4-FFF2-40B4-BE49-F238E27FC236}">
                  <a16:creationId xmlns:a16="http://schemas.microsoft.com/office/drawing/2014/main" id="{BFA42FEF-2BEC-4C9D-8BEE-E30834C4CAB6}"/>
                </a:ext>
              </a:extLst>
            </p:cNvPr>
            <p:cNvCxnSpPr/>
            <p:nvPr/>
          </p:nvCxnSpPr>
          <p:spPr>
            <a:xfrm flipH="1">
              <a:off x="6153785" y="2473325"/>
              <a:ext cx="3175" cy="27940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</a:ln>
            <a:effectLst>
              <a:outerShdw blurRad="50800" sx="99000" sy="99000" algn="ctr" rotWithShape="0">
                <a:srgbClr val="100700">
                  <a:alpha val="58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3143"/>
          <a:stretch/>
        </p:blipFill>
        <p:spPr>
          <a:xfrm>
            <a:off x="994409" y="1191436"/>
            <a:ext cx="7014869" cy="3816795"/>
          </a:xfrm>
          <a:prstGeom prst="rect">
            <a:avLst/>
          </a:prstGeom>
        </p:spPr>
      </p:pic>
      <p:grpSp>
        <p:nvGrpSpPr>
          <p:cNvPr id="8" name="Grupo 7">
            <a:extLst>
              <a:ext uri="{FF2B5EF4-FFF2-40B4-BE49-F238E27FC236}">
                <a16:creationId xmlns:a16="http://schemas.microsoft.com/office/drawing/2014/main" id="{EE0210CF-1A5C-4BCC-B862-A79DA81303A2}"/>
              </a:ext>
            </a:extLst>
          </p:cNvPr>
          <p:cNvGrpSpPr/>
          <p:nvPr/>
        </p:nvGrpSpPr>
        <p:grpSpPr>
          <a:xfrm>
            <a:off x="5189855" y="2642870"/>
            <a:ext cx="885825" cy="279400"/>
            <a:chOff x="5271135" y="2473325"/>
            <a:chExt cx="885825" cy="279400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5271135" y="2613025"/>
              <a:ext cx="876300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</a:ln>
            <a:effectLst>
              <a:outerShdw blurRad="50800" sx="99000" sy="99000" algn="ctr" rotWithShape="0">
                <a:srgbClr val="100700">
                  <a:alpha val="58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 flipH="1">
              <a:off x="6153785" y="2473325"/>
              <a:ext cx="3175" cy="27940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</a:ln>
            <a:effectLst>
              <a:outerShdw blurRad="50800" sx="99000" sy="99000" algn="ctr" rotWithShape="0">
                <a:srgbClr val="100700">
                  <a:alpha val="58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ángulo 6">
            <a:extLst>
              <a:ext uri="{FF2B5EF4-FFF2-40B4-BE49-F238E27FC236}">
                <a16:creationId xmlns:a16="http://schemas.microsoft.com/office/drawing/2014/main" id="{B372686E-59DA-43CA-9635-9225CAB8FF3C}"/>
              </a:ext>
            </a:extLst>
          </p:cNvPr>
          <p:cNvSpPr/>
          <p:nvPr/>
        </p:nvSpPr>
        <p:spPr>
          <a:xfrm>
            <a:off x="434340" y="651838"/>
            <a:ext cx="827532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2095" lvl="0" indent="-252095">
              <a:buClr>
                <a:srgbClr val="695D46"/>
              </a:buClr>
              <a:buSzPts val="1800"/>
              <a:buFont typeface="Open Sans" panose="020B0606030504020204"/>
              <a:buChar char="●"/>
            </a:pPr>
            <a:r>
              <a:rPr lang="es-PE" sz="2400" b="1" dirty="0">
                <a:solidFill>
                  <a:srgbClr val="695D46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Proceso de restauración en tres pasadas: </a:t>
            </a:r>
          </a:p>
          <a:p>
            <a:pPr marL="252095" lvl="0" indent="-252095">
              <a:buClr>
                <a:srgbClr val="695D46"/>
              </a:buClr>
              <a:buSzPts val="1800"/>
              <a:buFont typeface="Open Sans" panose="020B0606030504020204"/>
              <a:buChar char="●"/>
            </a:pPr>
            <a:endParaRPr lang="es-PE" sz="2000" b="1" dirty="0">
              <a:solidFill>
                <a:srgbClr val="695D46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  <a:p>
            <a:pPr marL="252095" lvl="0" indent="-252095">
              <a:buClr>
                <a:srgbClr val="695D46"/>
              </a:buClr>
              <a:buSzPts val="1800"/>
              <a:buFont typeface="Open Sans" panose="020B0606030504020204"/>
              <a:buChar char="●"/>
            </a:pPr>
            <a:endParaRPr lang="es-PE" sz="2400" b="1" dirty="0">
              <a:solidFill>
                <a:srgbClr val="695D46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625" y="789650"/>
            <a:ext cx="8520600" cy="378235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s-PE" sz="2400" b="1" dirty="0"/>
              <a:t>Proceso de restauración en tres pasadas: </a:t>
            </a:r>
          </a:p>
          <a:p>
            <a:pPr>
              <a:lnSpc>
                <a:spcPct val="100000"/>
              </a:lnSpc>
            </a:pPr>
            <a:endParaRPr lang="es-PE" sz="2000" b="1" dirty="0"/>
          </a:p>
          <a:p>
            <a:pPr>
              <a:lnSpc>
                <a:spcPct val="100000"/>
              </a:lnSpc>
            </a:pPr>
            <a:endParaRPr lang="es-PE" sz="2400" b="1" dirty="0"/>
          </a:p>
          <a:p>
            <a:pPr marL="0" indent="0">
              <a:lnSpc>
                <a:spcPct val="100000"/>
              </a:lnSpc>
              <a:buNone/>
            </a:pPr>
            <a:endParaRPr lang="es-PE" sz="2400" b="1" dirty="0"/>
          </a:p>
          <a:p>
            <a:pPr marL="0" indent="0">
              <a:lnSpc>
                <a:spcPct val="100000"/>
              </a:lnSpc>
              <a:buNone/>
            </a:pPr>
            <a:endParaRPr lang="es-PE" sz="1500" b="1" dirty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Se recorre el log del fin al inicio para crear dos listas 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REDO para transacciones terminadas</a:t>
            </a:r>
          </a:p>
          <a:p>
            <a:pPr marL="1054100" lvl="2" indent="0">
              <a:lnSpc>
                <a:spcPct val="100000"/>
              </a:lnSpc>
              <a:buNone/>
            </a:pPr>
            <a:endParaRPr lang="es-PE" sz="1800" dirty="0"/>
          </a:p>
          <a:p>
            <a:pPr lvl="1">
              <a:lnSpc>
                <a:spcPct val="100000"/>
              </a:lnSpc>
            </a:pPr>
            <a:endParaRPr lang="es-P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s-PE" sz="2800" dirty="0"/>
              <a:t>	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291" y="1295911"/>
            <a:ext cx="6889316" cy="1144044"/>
          </a:xfrm>
          <a:prstGeom prst="rect">
            <a:avLst/>
          </a:prstGeom>
        </p:spPr>
      </p:pic>
      <p:sp>
        <p:nvSpPr>
          <p:cNvPr id="5" name="Elipse 4"/>
          <p:cNvSpPr/>
          <p:nvPr/>
        </p:nvSpPr>
        <p:spPr>
          <a:xfrm>
            <a:off x="5574082" y="1665962"/>
            <a:ext cx="551145" cy="501041"/>
          </a:xfrm>
          <a:prstGeom prst="ellipse">
            <a:avLst/>
          </a:prstGeom>
          <a:noFill/>
          <a:ln w="63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7" name="Conector recto de flecha 6"/>
          <p:cNvCxnSpPr/>
          <p:nvPr/>
        </p:nvCxnSpPr>
        <p:spPr>
          <a:xfrm flipV="1">
            <a:off x="5373666" y="2279737"/>
            <a:ext cx="438411" cy="79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625" y="789650"/>
            <a:ext cx="8520600" cy="378235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s-PE" sz="2400" b="1" dirty="0"/>
              <a:t>Proceso de restauración  en tres pasadas: </a:t>
            </a:r>
          </a:p>
          <a:p>
            <a:pPr>
              <a:lnSpc>
                <a:spcPct val="100000"/>
              </a:lnSpc>
            </a:pPr>
            <a:endParaRPr lang="es-PE" sz="2400" b="1" dirty="0"/>
          </a:p>
          <a:p>
            <a:pPr>
              <a:lnSpc>
                <a:spcPct val="100000"/>
              </a:lnSpc>
            </a:pPr>
            <a:endParaRPr lang="es-PE" sz="2400" b="1" dirty="0"/>
          </a:p>
          <a:p>
            <a:pPr>
              <a:lnSpc>
                <a:spcPct val="100000"/>
              </a:lnSpc>
            </a:pPr>
            <a:endParaRPr lang="es-PE" sz="2000" b="1" dirty="0"/>
          </a:p>
          <a:p>
            <a:pPr>
              <a:lnSpc>
                <a:spcPct val="100000"/>
              </a:lnSpc>
            </a:pPr>
            <a:endParaRPr lang="es-PE" sz="2400" b="1" dirty="0"/>
          </a:p>
          <a:p>
            <a:pPr marL="0" indent="0">
              <a:lnSpc>
                <a:spcPct val="100000"/>
              </a:lnSpc>
              <a:buNone/>
            </a:pPr>
            <a:endParaRPr lang="es-PE" sz="2400" b="1" dirty="0"/>
          </a:p>
          <a:p>
            <a:pPr marL="0" indent="0">
              <a:lnSpc>
                <a:spcPct val="100000"/>
              </a:lnSpc>
              <a:buNone/>
            </a:pPr>
            <a:endParaRPr lang="es-PE" sz="1500" b="1" dirty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Se recorre el log del fin al inicio para crear dos listas 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REDO para transacciones terminadas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UNDO para transacciones no terminadas</a:t>
            </a:r>
          </a:p>
          <a:p>
            <a:pPr lvl="1">
              <a:lnSpc>
                <a:spcPct val="100000"/>
              </a:lnSpc>
            </a:pPr>
            <a:endParaRPr lang="es-P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s-PE" sz="2800" dirty="0"/>
              <a:t>	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291" y="1295911"/>
            <a:ext cx="6889316" cy="1144044"/>
          </a:xfrm>
          <a:prstGeom prst="rect">
            <a:avLst/>
          </a:prstGeom>
        </p:spPr>
      </p:pic>
      <p:sp>
        <p:nvSpPr>
          <p:cNvPr id="5" name="Elipse 4"/>
          <p:cNvSpPr/>
          <p:nvPr/>
        </p:nvSpPr>
        <p:spPr>
          <a:xfrm>
            <a:off x="4271376" y="1630204"/>
            <a:ext cx="551145" cy="501041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7" name="Conector recto de flecha 6"/>
          <p:cNvCxnSpPr/>
          <p:nvPr/>
        </p:nvCxnSpPr>
        <p:spPr>
          <a:xfrm flipH="1" flipV="1">
            <a:off x="4571926" y="2131245"/>
            <a:ext cx="714058" cy="11881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625" y="789649"/>
            <a:ext cx="7679982" cy="3705077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s-PE" sz="2400" b="1" dirty="0"/>
              <a:t>Proceso de restauración  en tres pasadas:</a:t>
            </a:r>
          </a:p>
          <a:p>
            <a:pPr>
              <a:lnSpc>
                <a:spcPct val="100000"/>
              </a:lnSpc>
            </a:pPr>
            <a:endParaRPr lang="es-PE" sz="2400" b="1" dirty="0"/>
          </a:p>
          <a:p>
            <a:pPr>
              <a:lnSpc>
                <a:spcPct val="100000"/>
              </a:lnSpc>
            </a:pPr>
            <a:endParaRPr lang="es-PE" sz="2400" b="1" dirty="0"/>
          </a:p>
          <a:p>
            <a:pPr>
              <a:lnSpc>
                <a:spcPct val="100000"/>
              </a:lnSpc>
            </a:pPr>
            <a:endParaRPr lang="es-PE" sz="2400" b="1" dirty="0"/>
          </a:p>
          <a:p>
            <a:pPr>
              <a:lnSpc>
                <a:spcPct val="100000"/>
              </a:lnSpc>
            </a:pPr>
            <a:endParaRPr lang="es-PE" sz="2400" b="1" dirty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Se recorre el log del fin al inicio para crear dos listas 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REDO para transacciones terminadas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UNDO para transacciones no terminadas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Se recorre el log de inicio a fin para Rehacer las transacciones en REDO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Se recorre el log de fin a inicio para Deshacer las transacciones en UNDO. </a:t>
            </a:r>
            <a:endParaRPr lang="es-PE" sz="28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291" y="1295911"/>
            <a:ext cx="6889316" cy="114404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625" y="789649"/>
            <a:ext cx="7821383" cy="372520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s-PE" sz="2400" b="1" dirty="0">
                <a:solidFill>
                  <a:schemeClr val="bg1">
                    <a:lumMod val="85000"/>
                  </a:schemeClr>
                </a:solidFill>
              </a:rPr>
              <a:t>Proceso de restauración  en tres pasadas: </a:t>
            </a:r>
          </a:p>
          <a:p>
            <a:pPr>
              <a:lnSpc>
                <a:spcPct val="100000"/>
              </a:lnSpc>
            </a:pPr>
            <a:endParaRPr lang="es-PE" sz="2000" b="1" dirty="0">
              <a:solidFill>
                <a:schemeClr val="bg1">
                  <a:lumMod val="8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s-PE" sz="2000" b="1" dirty="0">
              <a:solidFill>
                <a:schemeClr val="bg1">
                  <a:lumMod val="8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s-PE" sz="2400" b="1" dirty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s-PE" sz="2400" b="1" dirty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s-PE" sz="1500" b="1" dirty="0">
              <a:solidFill>
                <a:schemeClr val="bg1">
                  <a:lumMod val="85000"/>
                </a:schemeClr>
              </a:solidFill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s-PE" sz="1800" dirty="0">
                <a:solidFill>
                  <a:schemeClr val="bg1">
                    <a:lumMod val="85000"/>
                  </a:schemeClr>
                </a:solidFill>
              </a:rPr>
              <a:t>Se recorre el log del fin al inicio para crear dos listas 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s-PE" sz="1800" dirty="0">
                <a:solidFill>
                  <a:schemeClr val="bg1">
                    <a:lumMod val="85000"/>
                  </a:schemeClr>
                </a:solidFill>
              </a:rPr>
              <a:t>REDO para transacciones terminadas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s-PE" sz="1800" dirty="0">
                <a:solidFill>
                  <a:schemeClr val="bg1">
                    <a:lumMod val="85000"/>
                  </a:schemeClr>
                </a:solidFill>
              </a:rPr>
              <a:t>UNDO para transacciones no terminadas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s-PE" sz="1800" dirty="0">
                <a:solidFill>
                  <a:schemeClr val="bg1">
                    <a:lumMod val="85000"/>
                  </a:schemeClr>
                </a:solidFill>
              </a:rPr>
              <a:t>Se recorre el log de inicio a fin para Rehacer las transacciones en REDO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s-PE" sz="1800" dirty="0">
                <a:solidFill>
                  <a:schemeClr val="bg1">
                    <a:lumMod val="85000"/>
                  </a:schemeClr>
                </a:solidFill>
              </a:rPr>
              <a:t>Se recorre el log de fin a inicio para Deshacer las transacciones en UNDO.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s-PE" sz="2800" dirty="0">
                <a:solidFill>
                  <a:schemeClr val="bg1">
                    <a:lumMod val="85000"/>
                  </a:schemeClr>
                </a:solidFill>
              </a:rPr>
              <a:t>	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lum bright="30000"/>
          </a:blip>
          <a:stretch>
            <a:fillRect/>
          </a:stretch>
        </p:blipFill>
        <p:spPr>
          <a:xfrm>
            <a:off x="1102291" y="1295911"/>
            <a:ext cx="6889316" cy="1144044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005330" y="2891155"/>
            <a:ext cx="5539740" cy="1623695"/>
          </a:xfrm>
          <a:prstGeom prst="roundRect">
            <a:avLst>
              <a:gd name="adj" fmla="val 4679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x-none" altLang="en-US" sz="1800" b="1">
                <a:ln w="12700" cmpd="sng">
                  <a:noFill/>
                  <a:prstDash val="solid"/>
                </a:ln>
                <a:solidFill>
                  <a:srgbClr val="100700"/>
                </a:solidFill>
                <a:effectLst/>
              </a:rPr>
              <a:t>En modifiación diferida </a:t>
            </a:r>
            <a:r>
              <a:rPr lang="x-none" altLang="en-US" sz="1800" b="1">
                <a:ln w="12700" cmpd="sng">
                  <a:noFill/>
                  <a:prstDash val="solid"/>
                </a:ln>
                <a:solidFill>
                  <a:srgbClr val="100700"/>
                </a:solidFill>
                <a:effectLst/>
                <a:sym typeface="+mn-ea"/>
              </a:rPr>
              <a:t>las transacciones en UNDO </a:t>
            </a:r>
            <a:r>
              <a:rPr lang="x-none" altLang="en-US" sz="1800" b="1">
                <a:ln w="12700" cmpd="sng">
                  <a:noFill/>
                  <a:prstDash val="solid"/>
                </a:ln>
                <a:solidFill>
                  <a:srgbClr val="100700"/>
                </a:solidFill>
                <a:effectLst/>
              </a:rPr>
              <a:t>solo se procede  a anularlas,  </a:t>
            </a:r>
          </a:p>
          <a:p>
            <a:pPr algn="ctr"/>
            <a:r>
              <a:rPr lang="x-none" altLang="en-US" sz="1800" b="1">
                <a:ln w="12700" cmpd="sng">
                  <a:noFill/>
                  <a:prstDash val="solid"/>
                </a:ln>
                <a:solidFill>
                  <a:srgbClr val="100700"/>
                </a:solidFill>
                <a:effectLst/>
              </a:rPr>
              <a:t>ya que </a:t>
            </a:r>
            <a:r>
              <a:rPr lang="x-none" altLang="en-US" sz="1800" b="1">
                <a:ln w="12700" cmpd="sng">
                  <a:noFill/>
                  <a:prstDash val="solid"/>
                </a:ln>
                <a:solidFill>
                  <a:srgbClr val="100700"/>
                </a:solidFill>
                <a:effectLst/>
                <a:sym typeface="+mn-ea"/>
              </a:rPr>
              <a:t>ninguna de sus operaciones de escritura afectaron a la base de datos</a:t>
            </a:r>
            <a:r>
              <a:rPr lang="x-none" altLang="en-US" sz="1800" b="1">
                <a:ln w="12700" cmpd="sng">
                  <a:noFill/>
                  <a:prstDash val="solid"/>
                </a:ln>
                <a:solidFill>
                  <a:srgbClr val="100700"/>
                </a:solidFill>
                <a:effectLst/>
              </a:rPr>
              <a:t>                                                                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625" y="789649"/>
            <a:ext cx="7821383" cy="353121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s-PE" sz="2400" b="1" dirty="0"/>
              <a:t>Proceso de restauración en dos pasadas: </a:t>
            </a:r>
          </a:p>
          <a:p>
            <a:pPr>
              <a:lnSpc>
                <a:spcPct val="100000"/>
              </a:lnSpc>
            </a:pPr>
            <a:endParaRPr lang="es-PE" sz="2000" b="1" dirty="0"/>
          </a:p>
          <a:p>
            <a:pPr>
              <a:lnSpc>
                <a:spcPct val="100000"/>
              </a:lnSpc>
            </a:pPr>
            <a:endParaRPr lang="es-PE" sz="2000" b="1" dirty="0"/>
          </a:p>
          <a:p>
            <a:pPr>
              <a:lnSpc>
                <a:spcPct val="100000"/>
              </a:lnSpc>
            </a:pPr>
            <a:endParaRPr lang="es-PE" sz="2000" b="1" dirty="0"/>
          </a:p>
          <a:p>
            <a:pPr>
              <a:lnSpc>
                <a:spcPct val="100000"/>
              </a:lnSpc>
            </a:pPr>
            <a:endParaRPr lang="es-PE" sz="2400" b="1" dirty="0"/>
          </a:p>
          <a:p>
            <a:pPr marL="0" indent="0">
              <a:lnSpc>
                <a:spcPct val="100000"/>
              </a:lnSpc>
              <a:buNone/>
            </a:pPr>
            <a:endParaRPr lang="es-PE" sz="2400" b="1" dirty="0"/>
          </a:p>
          <a:p>
            <a:pPr marL="0" indent="0">
              <a:lnSpc>
                <a:spcPct val="100000"/>
              </a:lnSpc>
              <a:buNone/>
            </a:pPr>
            <a:endParaRPr lang="es-PE" sz="1500" b="1" dirty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Se recorre el log del fin al inicio para :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Crear lista REDO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Deshacer las transacciones no terminadas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s-PE" sz="1800" dirty="0"/>
              <a:t>Se recorre el log de inicio a fin para Rehacer las transacciones en REDO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s-PE" sz="2800" dirty="0"/>
              <a:t>	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291" y="1295911"/>
            <a:ext cx="6889316" cy="1144044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2455101" y="4176991"/>
            <a:ext cx="4972833" cy="783316"/>
          </a:xfrm>
          <a:prstGeom prst="rect">
            <a:avLst/>
          </a:prstGeom>
          <a:solidFill>
            <a:srgbClr val="FDD3CB"/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rgbClr val="100700"/>
                </a:solidFill>
              </a:rPr>
              <a:t>El Log puede llegar a tener muchos registros para Rehacer.</a:t>
            </a:r>
          </a:p>
          <a:p>
            <a:pPr algn="ctr"/>
            <a:r>
              <a:rPr lang="es-PE" sz="1200" i="1" dirty="0">
                <a:solidFill>
                  <a:srgbClr val="100700"/>
                </a:solidFill>
              </a:rPr>
              <a:t>Muchas de estas transacciones para rehacer ya están en la BD</a:t>
            </a:r>
            <a:endParaRPr lang="es-PE" sz="1200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>
                <a:sym typeface="+mn-ea"/>
              </a:rPr>
              <a:t>Recuperación basado en Log</a:t>
            </a:r>
            <a:endParaRPr lang="es-PE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785" y="789940"/>
            <a:ext cx="7525009" cy="309304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x-none" altLang="es-PE" sz="2400" b="1" dirty="0"/>
              <a:t>Problemas</a:t>
            </a:r>
            <a:r>
              <a:rPr lang="es-PE" sz="2400" b="1" dirty="0"/>
              <a:t>: 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s-PE" sz="1800" dirty="0"/>
              <a:t>Cuando se realiza el proceso de restauración</a:t>
            </a:r>
          </a:p>
          <a:p>
            <a:pPr lvl="2">
              <a:lnSpc>
                <a:spcPct val="100000"/>
              </a:lnSpc>
              <a:spcBef>
                <a:spcPts val="1200"/>
              </a:spcBef>
            </a:pPr>
            <a:r>
              <a:rPr lang="es-PE" sz="1800" dirty="0"/>
              <a:t>Recorrer el Log consume tiempo</a:t>
            </a:r>
          </a:p>
          <a:p>
            <a:pPr lvl="2">
              <a:lnSpc>
                <a:spcPct val="100000"/>
              </a:lnSpc>
              <a:spcBef>
                <a:spcPts val="1200"/>
              </a:spcBef>
            </a:pPr>
            <a:r>
              <a:rPr lang="es-PE" sz="1800" dirty="0"/>
              <a:t>La mayoría de las transacciones a Rehacer (de acuerdo al algoritmo) ya tienen sus actualizaciones escritas en la BD.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s-PE" sz="2000" b="1" dirty="0"/>
              <a:t>¿Cómo hacer para no recorrer el log completo?</a:t>
            </a:r>
            <a:endParaRPr lang="es-PE" sz="1800" dirty="0"/>
          </a:p>
          <a:p>
            <a:pPr lvl="1">
              <a:lnSpc>
                <a:spcPct val="100000"/>
              </a:lnSpc>
            </a:pPr>
            <a:endParaRPr lang="es-P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s-PE" sz="2800" dirty="0"/>
              <a:t>	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Acceso a datos por un transacción</a:t>
            </a:r>
          </a:p>
        </p:txBody>
      </p:sp>
      <p:sp>
        <p:nvSpPr>
          <p:cNvPr id="4" name="Cilindro 3"/>
          <p:cNvSpPr/>
          <p:nvPr/>
        </p:nvSpPr>
        <p:spPr>
          <a:xfrm>
            <a:off x="1124090" y="3616994"/>
            <a:ext cx="1643171" cy="1051904"/>
          </a:xfrm>
          <a:prstGeom prst="can">
            <a:avLst>
              <a:gd name="adj" fmla="val 16473"/>
            </a:avLst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Rectángulo 4"/>
          <p:cNvSpPr/>
          <p:nvPr/>
        </p:nvSpPr>
        <p:spPr>
          <a:xfrm>
            <a:off x="1337223" y="4050132"/>
            <a:ext cx="398761" cy="295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A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052242" y="4050132"/>
            <a:ext cx="398761" cy="295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B</a:t>
            </a:r>
          </a:p>
        </p:txBody>
      </p:sp>
      <p:sp>
        <p:nvSpPr>
          <p:cNvPr id="7" name="Rectángulo 6"/>
          <p:cNvSpPr/>
          <p:nvPr/>
        </p:nvSpPr>
        <p:spPr>
          <a:xfrm>
            <a:off x="928150" y="1206097"/>
            <a:ext cx="2035055" cy="1677545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928150" y="163029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21936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PE" sz="1100" i="1" dirty="0" smtClean="0">
                                    <a:solidFill>
                                      <a:srgbClr val="1007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s-PE" sz="1100" dirty="0">
                            <a:solidFill>
                              <a:srgbClr val="1007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928150" y="163029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/>
                    <a:gridCol w="407011"/>
                    <a:gridCol w="407011"/>
                    <a:gridCol w="407011"/>
                    <a:gridCol w="407011"/>
                  </a:tblGrid>
                  <a:tr h="25908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9" name="Tabla 8"/>
          <p:cNvGraphicFramePr>
            <a:graphicFrameLocks noGrp="1"/>
          </p:cNvGraphicFramePr>
          <p:nvPr/>
        </p:nvGraphicFramePr>
        <p:xfrm>
          <a:off x="928150" y="2291229"/>
          <a:ext cx="2035055" cy="243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07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9360"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Rectángulo 9"/>
          <p:cNvSpPr/>
          <p:nvPr/>
        </p:nvSpPr>
        <p:spPr>
          <a:xfrm>
            <a:off x="4571925" y="1400772"/>
            <a:ext cx="1339517" cy="1077195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Elipse 10"/>
              <p:cNvSpPr/>
              <p:nvPr/>
            </p:nvSpPr>
            <p:spPr>
              <a:xfrm>
                <a:off x="4633727" y="1793573"/>
                <a:ext cx="507694" cy="409385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E" b="1" i="1" dirty="0" smtClean="0">
                          <a:solidFill>
                            <a:srgbClr val="100700"/>
                          </a:solidFill>
                          <a:latin typeface="Cambria Math" panose="02040503050406030204" pitchFamily="18" charset="0"/>
                        </a:rPr>
                        <m:t>𝑿𝒊</m:t>
                      </m:r>
                    </m:oMath>
                  </m:oMathPara>
                </a14:m>
                <a:endParaRPr lang="es-PE" b="1" dirty="0">
                  <a:solidFill>
                    <a:srgbClr val="100700"/>
                  </a:solidFill>
                </a:endParaRPr>
              </a:p>
            </p:txBody>
          </p:sp>
        </mc:Choice>
        <mc:Fallback xmlns="">
          <p:sp>
            <p:nvSpPr>
              <p:cNvPr id="11" name="Elips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3727" y="1793573"/>
                <a:ext cx="507694" cy="409385"/>
              </a:xfrm>
              <a:prstGeom prst="ellipse">
                <a:avLst/>
              </a:prstGeom>
              <a:blipFill rotWithShape="1">
                <a:blip r:embed="rId3"/>
                <a:stretch>
                  <a:fillRect l="-2528" t="-3184" r="-2411" b="-3067"/>
                </a:stretch>
              </a:blip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/>
              <p:cNvSpPr txBox="1"/>
              <p:nvPr/>
            </p:nvSpPr>
            <p:spPr>
              <a:xfrm>
                <a:off x="4383114" y="1057145"/>
                <a:ext cx="1717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b="1" dirty="0"/>
                  <a:t>Área de trabajo </a:t>
                </a:r>
                <a14:m>
                  <m:oMath xmlns:m="http://schemas.openxmlformats.org/officeDocument/2006/math">
                    <m:r>
                      <a:rPr lang="es-PE" b="1" i="1" dirty="0" smtClean="0">
                        <a:latin typeface="Cambria Math" panose="02040503050406030204" pitchFamily="18" charset="0"/>
                      </a:rPr>
                      <m:t>𝑻𝒊</m:t>
                    </m:r>
                  </m:oMath>
                </a14:m>
                <a:endParaRPr lang="es-PE" b="1" dirty="0"/>
              </a:p>
            </p:txBody>
          </p:sp>
        </mc:Choice>
        <mc:Fallback xmlns="">
          <p:sp>
            <p:nvSpPr>
              <p:cNvPr id="12" name="CuadroTexto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3114" y="1057145"/>
                <a:ext cx="1717137" cy="307777"/>
              </a:xfrm>
              <a:prstGeom prst="rect">
                <a:avLst/>
              </a:prstGeom>
              <a:blipFill rotWithShape="1">
                <a:blip r:embed="rId4"/>
                <a:stretch>
                  <a:fillRect l="-20" t="-164" r="26" b="100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uadroTexto 12"/>
          <p:cNvSpPr txBox="1"/>
          <p:nvPr/>
        </p:nvSpPr>
        <p:spPr>
          <a:xfrm>
            <a:off x="607522" y="3146846"/>
            <a:ext cx="82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Input(A)</a:t>
            </a:r>
            <a:endParaRPr lang="es-PE" b="1" dirty="0"/>
          </a:p>
        </p:txBody>
      </p:sp>
      <p:sp>
        <p:nvSpPr>
          <p:cNvPr id="14" name="CuadroTexto 13"/>
          <p:cNvSpPr txBox="1"/>
          <p:nvPr/>
        </p:nvSpPr>
        <p:spPr>
          <a:xfrm>
            <a:off x="2251622" y="3153952"/>
            <a:ext cx="9605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Output(B)</a:t>
            </a:r>
            <a:endParaRPr lang="es-PE" b="1" dirty="0"/>
          </a:p>
        </p:txBody>
      </p:sp>
      <p:cxnSp>
        <p:nvCxnSpPr>
          <p:cNvPr id="16" name="Conector recto de flecha 15"/>
          <p:cNvCxnSpPr/>
          <p:nvPr/>
        </p:nvCxnSpPr>
        <p:spPr>
          <a:xfrm flipV="1">
            <a:off x="1481601" y="1939369"/>
            <a:ext cx="8782" cy="204136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/>
          <p:nvPr/>
        </p:nvCxnSpPr>
        <p:spPr>
          <a:xfrm flipV="1">
            <a:off x="2251622" y="2562991"/>
            <a:ext cx="0" cy="1417744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>
            <a:stCxn id="11" idx="1"/>
          </p:cNvCxnSpPr>
          <p:nvPr/>
        </p:nvCxnSpPr>
        <p:spPr>
          <a:xfrm flipH="1" flipV="1">
            <a:off x="2619447" y="1752216"/>
            <a:ext cx="2088630" cy="101310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endCxn id="11" idx="3"/>
          </p:cNvCxnSpPr>
          <p:nvPr/>
        </p:nvCxnSpPr>
        <p:spPr>
          <a:xfrm>
            <a:off x="2617915" y="1837083"/>
            <a:ext cx="2090162" cy="305922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1149510" y="906071"/>
            <a:ext cx="1728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Principal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1038903" y="4668898"/>
            <a:ext cx="1936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Secundaria</a:t>
            </a:r>
          </a:p>
        </p:txBody>
      </p:sp>
      <p:sp>
        <p:nvSpPr>
          <p:cNvPr id="34" name="Rectángulo 33"/>
          <p:cNvSpPr/>
          <p:nvPr/>
        </p:nvSpPr>
        <p:spPr>
          <a:xfrm>
            <a:off x="4081577" y="3225336"/>
            <a:ext cx="3983527" cy="783316"/>
          </a:xfrm>
          <a:prstGeom prst="rect">
            <a:avLst/>
          </a:prstGeom>
          <a:solidFill>
            <a:srgbClr val="FDD3CB"/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rgbClr val="100700"/>
                </a:solidFill>
              </a:rPr>
              <a:t>¿Que pasa si se cae el sistema antes que se copie X a disco?</a:t>
            </a:r>
            <a:endParaRPr lang="es-PE" sz="1100" i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3265328" y="1465492"/>
            <a:ext cx="8162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READ(X)</a:t>
            </a:r>
            <a:endParaRPr lang="es-PE" sz="1200" b="1" dirty="0"/>
          </a:p>
        </p:txBody>
      </p:sp>
      <p:sp>
        <p:nvSpPr>
          <p:cNvPr id="23" name="CuadroTexto 22"/>
          <p:cNvSpPr txBox="1"/>
          <p:nvPr/>
        </p:nvSpPr>
        <p:spPr>
          <a:xfrm>
            <a:off x="3251347" y="2064458"/>
            <a:ext cx="8867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WRITE(X)</a:t>
            </a:r>
            <a:endParaRPr lang="es-PE" sz="1200" b="1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</a:t>
            </a:r>
            <a:r>
              <a:rPr lang="x-none" altLang="es-PE" dirty="0"/>
              <a:t>Log con c</a:t>
            </a:r>
            <a:r>
              <a:rPr lang="es-PE" dirty="0" err="1"/>
              <a:t>heckpoint</a:t>
            </a:r>
            <a:endParaRPr lang="es-PE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625" y="789650"/>
            <a:ext cx="8520600" cy="2442066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x-none" altLang="es-PE" sz="2800" b="1" dirty="0"/>
              <a:t>Algunos papers</a:t>
            </a:r>
            <a:endParaRPr lang="es-PE" sz="2000" dirty="0"/>
          </a:p>
          <a:p>
            <a:pPr marL="1054100" lvl="2" indent="0">
              <a:lnSpc>
                <a:spcPct val="100000"/>
              </a:lnSpc>
              <a:buNone/>
            </a:pPr>
            <a:endParaRPr lang="es-PE" sz="1800" dirty="0"/>
          </a:p>
          <a:p>
            <a:pPr lvl="1">
              <a:lnSpc>
                <a:spcPct val="100000"/>
              </a:lnSpc>
            </a:pPr>
            <a:endParaRPr lang="es-P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s-PE" sz="2800" dirty="0"/>
              <a:t>	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81660" y="1772284"/>
            <a:ext cx="7235816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eaLnBrk="1" fontAlgn="auto" latinLnBrk="0" hangingPunct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600" dirty="0"/>
              <a:t>Fukumoto, S., </a:t>
            </a:r>
            <a:r>
              <a:rPr lang="en-US" sz="1600" dirty="0" err="1"/>
              <a:t>Kaio</a:t>
            </a:r>
            <a:r>
              <a:rPr lang="en-US" sz="1600" dirty="0"/>
              <a:t>, N., &amp; Osaki, S. (1992). </a:t>
            </a:r>
            <a:r>
              <a:rPr lang="en-US" sz="1600" b="1" i="1" dirty="0"/>
              <a:t>A study of checkpoint generations for a database recovery mechanism</a:t>
            </a:r>
            <a:r>
              <a:rPr lang="en-US" sz="1600" dirty="0"/>
              <a:t>. </a:t>
            </a:r>
            <a:r>
              <a:rPr lang="en-US" sz="1600" i="1" dirty="0"/>
              <a:t>Computers &amp; Mathematics with applications</a:t>
            </a:r>
            <a:r>
              <a:rPr lang="en-US" sz="1600" dirty="0"/>
              <a:t>, </a:t>
            </a:r>
            <a:r>
              <a:rPr lang="en-US" sz="1600" i="1" dirty="0"/>
              <a:t>24</a:t>
            </a:r>
            <a:r>
              <a:rPr lang="en-US" sz="1600" dirty="0"/>
              <a:t>(1-2), 63-70.</a:t>
            </a:r>
            <a:endParaRPr lang="en-US" sz="1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 eaLnBrk="1" fontAlgn="auto" latinLnBrk="0" hangingPunct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Gray, J., </a:t>
            </a:r>
            <a:r>
              <a:rPr lang="en-US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McJones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, P. R., </a:t>
            </a:r>
            <a:r>
              <a:rPr lang="en-US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Blasgen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, M. W., Lindsay, B. G., Lorie, R. A., Price, T. G., ... &amp; </a:t>
            </a:r>
            <a:r>
              <a:rPr lang="en-US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Traiger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, I. L. (1981). </a:t>
            </a:r>
            <a:r>
              <a:rPr lang="en-US" sz="1600" b="1" i="1" dirty="0">
                <a:solidFill>
                  <a:srgbClr val="222222"/>
                </a:solidFill>
                <a:latin typeface="Arial" panose="020B0604020202020204" pitchFamily="34" charset="0"/>
              </a:rPr>
              <a:t>The recovery manager of the System R database manager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. ACM Computing surveys, 13(2), 223-242.</a:t>
            </a:r>
          </a:p>
          <a:p>
            <a:pPr marL="285750" indent="-285750" eaLnBrk="1" fontAlgn="auto" latinLnBrk="0" hangingPunct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Haerder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, T., &amp; Reuter, A. (1983). </a:t>
            </a:r>
            <a:r>
              <a:rPr lang="en-US" sz="1600" b="1" i="1" dirty="0">
                <a:solidFill>
                  <a:srgbClr val="222222"/>
                </a:solidFill>
                <a:latin typeface="Arial" panose="020B0604020202020204" pitchFamily="34" charset="0"/>
              </a:rPr>
              <a:t>Principles of transaction-oriented database recover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y. </a:t>
            </a:r>
            <a:r>
              <a:rPr lang="en-US" sz="1600" i="1" dirty="0">
                <a:solidFill>
                  <a:srgbClr val="222222"/>
                </a:solidFill>
                <a:latin typeface="Arial" panose="020B0604020202020204" pitchFamily="34" charset="0"/>
              </a:rPr>
              <a:t>ACM computing surveys (CSUR)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, </a:t>
            </a:r>
            <a:r>
              <a:rPr lang="en-US" sz="1600" i="1" dirty="0">
                <a:solidFill>
                  <a:srgbClr val="222222"/>
                </a:solidFill>
                <a:latin typeface="Arial" panose="020B0604020202020204" pitchFamily="34" charset="0"/>
              </a:rPr>
              <a:t>15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(4), 287-317.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ilindro 25"/>
          <p:cNvSpPr/>
          <p:nvPr/>
        </p:nvSpPr>
        <p:spPr>
          <a:xfrm>
            <a:off x="626250" y="3696369"/>
            <a:ext cx="1643171" cy="1051904"/>
          </a:xfrm>
          <a:prstGeom prst="can">
            <a:avLst>
              <a:gd name="adj" fmla="val 1647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>
                <a:sym typeface="+mn-ea"/>
              </a:rPr>
              <a:t>Recuperación basado en </a:t>
            </a:r>
            <a:r>
              <a:rPr lang="x-none" altLang="es-PE" dirty="0">
                <a:sym typeface="+mn-ea"/>
              </a:rPr>
              <a:t>Log con c</a:t>
            </a:r>
            <a:r>
              <a:rPr lang="es-PE" dirty="0" err="1">
                <a:sym typeface="+mn-ea"/>
              </a:rPr>
              <a:t>heckpoint</a:t>
            </a:r>
            <a:endParaRPr lang="es-PE" dirty="0"/>
          </a:p>
        </p:txBody>
      </p:sp>
      <p:sp>
        <p:nvSpPr>
          <p:cNvPr id="4" name="Cilindro 3"/>
          <p:cNvSpPr/>
          <p:nvPr/>
        </p:nvSpPr>
        <p:spPr>
          <a:xfrm>
            <a:off x="3631697" y="3972403"/>
            <a:ext cx="1355190" cy="735397"/>
          </a:xfrm>
          <a:prstGeom prst="can">
            <a:avLst>
              <a:gd name="adj" fmla="val 16473"/>
            </a:avLst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Rectángulo 4"/>
          <p:cNvSpPr/>
          <p:nvPr/>
        </p:nvSpPr>
        <p:spPr>
          <a:xfrm>
            <a:off x="849543" y="39891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" name="Rectángulo 5"/>
          <p:cNvSpPr/>
          <p:nvPr/>
        </p:nvSpPr>
        <p:spPr>
          <a:xfrm>
            <a:off x="1564562" y="39891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7" name="Rectángulo 6"/>
          <p:cNvSpPr/>
          <p:nvPr/>
        </p:nvSpPr>
        <p:spPr>
          <a:xfrm>
            <a:off x="440470" y="1145137"/>
            <a:ext cx="2035055" cy="1677545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440470" y="156933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21936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PE" sz="1100" i="1" dirty="0" smtClean="0">
                                    <a:solidFill>
                                      <a:srgbClr val="1007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s-PE" sz="1100" dirty="0">
                            <a:solidFill>
                              <a:srgbClr val="1007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440470" y="156933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/>
                    <a:gridCol w="407011"/>
                    <a:gridCol w="407011"/>
                    <a:gridCol w="407011"/>
                    <a:gridCol w="407011"/>
                  </a:tblGrid>
                  <a:tr h="25908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9" name="Tabla 8"/>
          <p:cNvGraphicFramePr>
            <a:graphicFrameLocks noGrp="1"/>
          </p:cNvGraphicFramePr>
          <p:nvPr/>
        </p:nvGraphicFramePr>
        <p:xfrm>
          <a:off x="440470" y="2230269"/>
          <a:ext cx="2035055" cy="243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07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0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9360"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Rectángulo 9"/>
          <p:cNvSpPr/>
          <p:nvPr/>
        </p:nvSpPr>
        <p:spPr>
          <a:xfrm>
            <a:off x="3657525" y="1345989"/>
            <a:ext cx="1339517" cy="821774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Elipse 10"/>
              <p:cNvSpPr/>
              <p:nvPr/>
            </p:nvSpPr>
            <p:spPr>
              <a:xfrm>
                <a:off x="3719327" y="1619879"/>
                <a:ext cx="507694" cy="409385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E" b="1" i="1" dirty="0" smtClean="0">
                          <a:solidFill>
                            <a:srgbClr val="100700"/>
                          </a:solidFill>
                          <a:latin typeface="Cambria Math" panose="02040503050406030204" pitchFamily="18" charset="0"/>
                        </a:rPr>
                        <m:t>𝑿𝒊</m:t>
                      </m:r>
                    </m:oMath>
                  </m:oMathPara>
                </a14:m>
                <a:endParaRPr lang="es-PE" b="1" dirty="0">
                  <a:solidFill>
                    <a:srgbClr val="100700"/>
                  </a:solidFill>
                </a:endParaRPr>
              </a:p>
            </p:txBody>
          </p:sp>
        </mc:Choice>
        <mc:Fallback xmlns="">
          <p:sp>
            <p:nvSpPr>
              <p:cNvPr id="11" name="Elips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9327" y="1619879"/>
                <a:ext cx="507694" cy="409385"/>
              </a:xfrm>
              <a:prstGeom prst="ellipse">
                <a:avLst/>
              </a:prstGeom>
              <a:blipFill rotWithShape="1">
                <a:blip r:embed="rId3"/>
                <a:stretch>
                  <a:fillRect l="-2528" t="-3256" r="-2411" b="-2995"/>
                </a:stretch>
              </a:blip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/>
              <p:cNvSpPr txBox="1"/>
              <p:nvPr/>
            </p:nvSpPr>
            <p:spPr>
              <a:xfrm>
                <a:off x="3468714" y="883451"/>
                <a:ext cx="1717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b="1" dirty="0"/>
                  <a:t>Área de trabajo </a:t>
                </a:r>
                <a14:m>
                  <m:oMath xmlns:m="http://schemas.openxmlformats.org/officeDocument/2006/math">
                    <m:r>
                      <a:rPr lang="es-PE" b="1" i="1" dirty="0" smtClean="0">
                        <a:latin typeface="Cambria Math" panose="02040503050406030204" pitchFamily="18" charset="0"/>
                      </a:rPr>
                      <m:t>𝑻𝒊</m:t>
                    </m:r>
                  </m:oMath>
                </a14:m>
                <a:endParaRPr lang="es-PE" b="1" dirty="0"/>
              </a:p>
            </p:txBody>
          </p:sp>
        </mc:Choice>
        <mc:Fallback xmlns="">
          <p:sp>
            <p:nvSpPr>
              <p:cNvPr id="12" name="CuadroTexto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8714" y="883451"/>
                <a:ext cx="1717137" cy="307777"/>
              </a:xfrm>
              <a:prstGeom prst="rect">
                <a:avLst/>
              </a:prstGeom>
              <a:blipFill rotWithShape="1">
                <a:blip r:embed="rId4"/>
                <a:stretch>
                  <a:fillRect l="-20" t="-54" r="26" b="19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Conector recto de flecha 23"/>
          <p:cNvCxnSpPr>
            <a:stCxn id="11" idx="1"/>
          </p:cNvCxnSpPr>
          <p:nvPr/>
        </p:nvCxnSpPr>
        <p:spPr>
          <a:xfrm flipH="1" flipV="1">
            <a:off x="2061845" y="1651635"/>
            <a:ext cx="1731645" cy="27940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endCxn id="11" idx="3"/>
          </p:cNvCxnSpPr>
          <p:nvPr/>
        </p:nvCxnSpPr>
        <p:spPr>
          <a:xfrm>
            <a:off x="2061845" y="1755775"/>
            <a:ext cx="1731645" cy="213995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504985" y="845111"/>
            <a:ext cx="195199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</a:t>
            </a:r>
            <a:r>
              <a:rPr lang="x-none" altLang="es-PE" b="1" dirty="0"/>
              <a:t>Compartida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511557" y="4718306"/>
            <a:ext cx="1936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Secundaria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2665888" y="1384212"/>
            <a:ext cx="8162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READ(X)</a:t>
            </a:r>
            <a:endParaRPr lang="es-PE" sz="1200" b="1" dirty="0"/>
          </a:p>
        </p:txBody>
      </p:sp>
      <p:sp>
        <p:nvSpPr>
          <p:cNvPr id="23" name="CuadroTexto 22"/>
          <p:cNvSpPr txBox="1"/>
          <p:nvPr/>
        </p:nvSpPr>
        <p:spPr>
          <a:xfrm>
            <a:off x="2665888" y="1909718"/>
            <a:ext cx="8867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WRITE(X)</a:t>
            </a:r>
            <a:endParaRPr lang="es-PE" sz="1200" b="1" dirty="0"/>
          </a:p>
        </p:txBody>
      </p:sp>
      <p:sp>
        <p:nvSpPr>
          <p:cNvPr id="3" name="Rectángulo 2"/>
          <p:cNvSpPr/>
          <p:nvPr/>
        </p:nvSpPr>
        <p:spPr>
          <a:xfrm>
            <a:off x="3291205" y="2822575"/>
            <a:ext cx="2036445" cy="447675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x-none" altLang="es-PE" b="1" dirty="0">
                <a:solidFill>
                  <a:srgbClr val="100700"/>
                </a:solidFill>
              </a:rPr>
              <a:t>(Ti, X, IA, ID)</a:t>
            </a:r>
            <a:r>
              <a:rPr lang="es-PE" b="1" dirty="0">
                <a:solidFill>
                  <a:srgbClr val="100700"/>
                </a:solidFill>
              </a:rPr>
              <a:t> </a:t>
            </a:r>
          </a:p>
        </p:txBody>
      </p:sp>
      <p:sp>
        <p:nvSpPr>
          <p:cNvPr id="28" name="CuadroTexto 27"/>
          <p:cNvSpPr txBox="1"/>
          <p:nvPr/>
        </p:nvSpPr>
        <p:spPr>
          <a:xfrm>
            <a:off x="3548164" y="3285075"/>
            <a:ext cx="1396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Buffer del Log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4051741" y="4677616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Log</a:t>
            </a:r>
          </a:p>
        </p:txBody>
      </p:sp>
      <p:sp>
        <p:nvSpPr>
          <p:cNvPr id="18" name="Rectángulo 5"/>
          <p:cNvSpPr/>
          <p:nvPr/>
        </p:nvSpPr>
        <p:spPr>
          <a:xfrm>
            <a:off x="4051857" y="41923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s-P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9" name="Text Box 18"/>
          <p:cNvSpPr txBox="1"/>
          <p:nvPr/>
        </p:nvSpPr>
        <p:spPr>
          <a:xfrm>
            <a:off x="5893927" y="1935946"/>
            <a:ext cx="2140137" cy="1077218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x-none" sz="3200" b="1" dirty="0">
                <a:ln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Proceso de </a:t>
            </a:r>
          </a:p>
          <a:p>
            <a:pPr algn="ctr"/>
            <a:r>
              <a:rPr lang="x-none" sz="3200" b="1" dirty="0">
                <a:ln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chekpoint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ilindro 25"/>
          <p:cNvSpPr/>
          <p:nvPr/>
        </p:nvSpPr>
        <p:spPr>
          <a:xfrm>
            <a:off x="626250" y="3696369"/>
            <a:ext cx="1643171" cy="1051904"/>
          </a:xfrm>
          <a:prstGeom prst="can">
            <a:avLst>
              <a:gd name="adj" fmla="val 1647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>
                <a:sym typeface="+mn-ea"/>
              </a:rPr>
              <a:t>Recuperación basado en </a:t>
            </a:r>
            <a:r>
              <a:rPr lang="x-none" altLang="es-PE" dirty="0">
                <a:sym typeface="+mn-ea"/>
              </a:rPr>
              <a:t>Log con c</a:t>
            </a:r>
            <a:r>
              <a:rPr lang="es-PE" dirty="0" err="1">
                <a:sym typeface="+mn-ea"/>
              </a:rPr>
              <a:t>heckpoint</a:t>
            </a:r>
            <a:endParaRPr lang="es-PE" dirty="0"/>
          </a:p>
        </p:txBody>
      </p:sp>
      <p:sp>
        <p:nvSpPr>
          <p:cNvPr id="4" name="Cilindro 3"/>
          <p:cNvSpPr/>
          <p:nvPr/>
        </p:nvSpPr>
        <p:spPr>
          <a:xfrm>
            <a:off x="3631697" y="3972403"/>
            <a:ext cx="1355190" cy="735397"/>
          </a:xfrm>
          <a:prstGeom prst="can">
            <a:avLst>
              <a:gd name="adj" fmla="val 16473"/>
            </a:avLst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Rectángulo 4"/>
          <p:cNvSpPr/>
          <p:nvPr/>
        </p:nvSpPr>
        <p:spPr>
          <a:xfrm>
            <a:off x="849543" y="39891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rgbClr val="100700"/>
                </a:solidFill>
              </a:rPr>
              <a:t>A</a:t>
            </a:r>
          </a:p>
        </p:txBody>
      </p:sp>
      <p:sp>
        <p:nvSpPr>
          <p:cNvPr id="6" name="Rectángulo 5"/>
          <p:cNvSpPr/>
          <p:nvPr/>
        </p:nvSpPr>
        <p:spPr>
          <a:xfrm>
            <a:off x="1564562" y="39891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rgbClr val="100700"/>
                </a:solidFill>
              </a:rPr>
              <a:t>B</a:t>
            </a:r>
          </a:p>
        </p:txBody>
      </p:sp>
      <p:sp>
        <p:nvSpPr>
          <p:cNvPr id="7" name="Rectángulo 6"/>
          <p:cNvSpPr/>
          <p:nvPr/>
        </p:nvSpPr>
        <p:spPr>
          <a:xfrm>
            <a:off x="440470" y="1145137"/>
            <a:ext cx="2035055" cy="1677545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440470" y="156933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21936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PE" sz="1100" i="1" dirty="0" smtClean="0">
                                    <a:solidFill>
                                      <a:srgbClr val="1007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s-PE" sz="1100" dirty="0">
                            <a:solidFill>
                              <a:srgbClr val="1007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440470" y="156933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/>
                    <a:gridCol w="407011"/>
                    <a:gridCol w="407011"/>
                    <a:gridCol w="407011"/>
                    <a:gridCol w="407011"/>
                  </a:tblGrid>
                  <a:tr h="25908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9" name="Tabla 8"/>
          <p:cNvGraphicFramePr>
            <a:graphicFrameLocks noGrp="1"/>
          </p:cNvGraphicFramePr>
          <p:nvPr/>
        </p:nvGraphicFramePr>
        <p:xfrm>
          <a:off x="440470" y="2230269"/>
          <a:ext cx="2035055" cy="243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07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0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9360"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Rectángulo 9"/>
          <p:cNvSpPr/>
          <p:nvPr/>
        </p:nvSpPr>
        <p:spPr>
          <a:xfrm>
            <a:off x="3657525" y="1345989"/>
            <a:ext cx="1339517" cy="821774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Elipse 10"/>
              <p:cNvSpPr/>
              <p:nvPr/>
            </p:nvSpPr>
            <p:spPr>
              <a:xfrm>
                <a:off x="3719327" y="1619879"/>
                <a:ext cx="507694" cy="409385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E" b="1" i="1" dirty="0" smtClean="0">
                          <a:solidFill>
                            <a:srgbClr val="100700"/>
                          </a:solidFill>
                          <a:latin typeface="Cambria Math" panose="02040503050406030204" pitchFamily="18" charset="0"/>
                        </a:rPr>
                        <m:t>𝑿𝒊</m:t>
                      </m:r>
                    </m:oMath>
                  </m:oMathPara>
                </a14:m>
                <a:endParaRPr lang="es-PE" b="1" dirty="0">
                  <a:solidFill>
                    <a:srgbClr val="100700"/>
                  </a:solidFill>
                </a:endParaRPr>
              </a:p>
            </p:txBody>
          </p:sp>
        </mc:Choice>
        <mc:Fallback xmlns="">
          <p:sp>
            <p:nvSpPr>
              <p:cNvPr id="11" name="Elips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9327" y="1619879"/>
                <a:ext cx="507694" cy="409385"/>
              </a:xfrm>
              <a:prstGeom prst="ellipse">
                <a:avLst/>
              </a:prstGeom>
              <a:blipFill rotWithShape="1">
                <a:blip r:embed="rId3"/>
                <a:stretch>
                  <a:fillRect l="-2528" t="-3256" r="-2411" b="-2995"/>
                </a:stretch>
              </a:blip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/>
              <p:cNvSpPr txBox="1"/>
              <p:nvPr/>
            </p:nvSpPr>
            <p:spPr>
              <a:xfrm>
                <a:off x="3468714" y="883451"/>
                <a:ext cx="1717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b="1" dirty="0"/>
                  <a:t>Área de trabajo </a:t>
                </a:r>
                <a14:m>
                  <m:oMath xmlns:m="http://schemas.openxmlformats.org/officeDocument/2006/math">
                    <m:r>
                      <a:rPr lang="es-PE" b="1" i="1" dirty="0" smtClean="0">
                        <a:latin typeface="Cambria Math" panose="02040503050406030204" pitchFamily="18" charset="0"/>
                      </a:rPr>
                      <m:t>𝑻𝒊</m:t>
                    </m:r>
                  </m:oMath>
                </a14:m>
                <a:endParaRPr lang="es-PE" b="1" dirty="0"/>
              </a:p>
            </p:txBody>
          </p:sp>
        </mc:Choice>
        <mc:Fallback xmlns="">
          <p:sp>
            <p:nvSpPr>
              <p:cNvPr id="12" name="CuadroTexto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8714" y="883451"/>
                <a:ext cx="1717137" cy="307777"/>
              </a:xfrm>
              <a:prstGeom prst="rect">
                <a:avLst/>
              </a:prstGeom>
              <a:blipFill rotWithShape="1">
                <a:blip r:embed="rId4"/>
                <a:stretch>
                  <a:fillRect l="-20" t="-54" r="26" b="19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Conector recto de flecha 23"/>
          <p:cNvCxnSpPr>
            <a:stCxn id="11" idx="1"/>
          </p:cNvCxnSpPr>
          <p:nvPr/>
        </p:nvCxnSpPr>
        <p:spPr>
          <a:xfrm flipH="1" flipV="1">
            <a:off x="2061845" y="1651635"/>
            <a:ext cx="1731645" cy="27940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endCxn id="11" idx="3"/>
          </p:cNvCxnSpPr>
          <p:nvPr/>
        </p:nvCxnSpPr>
        <p:spPr>
          <a:xfrm>
            <a:off x="2061845" y="1755775"/>
            <a:ext cx="1731645" cy="213995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adroTexto 31"/>
          <p:cNvSpPr txBox="1"/>
          <p:nvPr/>
        </p:nvSpPr>
        <p:spPr>
          <a:xfrm>
            <a:off x="511557" y="4718306"/>
            <a:ext cx="1936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Secundaria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2665888" y="1384212"/>
            <a:ext cx="8162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READ(X)</a:t>
            </a:r>
            <a:endParaRPr lang="es-PE" sz="1200" b="1" dirty="0"/>
          </a:p>
        </p:txBody>
      </p:sp>
      <p:sp>
        <p:nvSpPr>
          <p:cNvPr id="23" name="CuadroTexto 22"/>
          <p:cNvSpPr txBox="1"/>
          <p:nvPr/>
        </p:nvSpPr>
        <p:spPr>
          <a:xfrm>
            <a:off x="2665888" y="1909718"/>
            <a:ext cx="8867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WRITE(X)</a:t>
            </a:r>
            <a:endParaRPr lang="es-PE" sz="1200" b="1" dirty="0"/>
          </a:p>
        </p:txBody>
      </p:sp>
      <p:sp>
        <p:nvSpPr>
          <p:cNvPr id="3" name="Rectángulo 2"/>
          <p:cNvSpPr/>
          <p:nvPr/>
        </p:nvSpPr>
        <p:spPr>
          <a:xfrm>
            <a:off x="3291205" y="2822575"/>
            <a:ext cx="2036445" cy="447675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x-none" altLang="es-PE" b="1" dirty="0">
                <a:solidFill>
                  <a:srgbClr val="100700"/>
                </a:solidFill>
              </a:rPr>
              <a:t>(Ti, X, IA, ID)</a:t>
            </a:r>
            <a:r>
              <a:rPr lang="es-PE" b="1" dirty="0">
                <a:solidFill>
                  <a:srgbClr val="100700"/>
                </a:solidFill>
              </a:rPr>
              <a:t> </a:t>
            </a:r>
          </a:p>
        </p:txBody>
      </p:sp>
      <p:sp>
        <p:nvSpPr>
          <p:cNvPr id="28" name="CuadroTexto 27"/>
          <p:cNvSpPr txBox="1"/>
          <p:nvPr/>
        </p:nvSpPr>
        <p:spPr>
          <a:xfrm>
            <a:off x="3548164" y="3285075"/>
            <a:ext cx="1396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Buffer del Log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4051741" y="4677616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Log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177280" y="1021715"/>
            <a:ext cx="2654935" cy="1208405"/>
          </a:xfrm>
          <a:prstGeom prst="roundRect">
            <a:avLst>
              <a:gd name="adj" fmla="val 157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1</a:t>
            </a:r>
          </a:p>
          <a:p>
            <a:pPr marL="198755" indent="-198755" algn="l">
              <a:buFont typeface="Arial" panose="020B0604020202020204" pitchFamily="34" charset="0"/>
              <a:buChar char="•"/>
            </a:pPr>
            <a:r>
              <a:rPr lang="x-none" altLang="en-US" sz="1600"/>
              <a:t>Se impide que las transacciones realicen actualizaciones. </a:t>
            </a:r>
          </a:p>
          <a:p>
            <a:pPr algn="l"/>
            <a:endParaRPr lang="x-none" altLang="en-US" sz="1600"/>
          </a:p>
        </p:txBody>
      </p:sp>
      <p:sp>
        <p:nvSpPr>
          <p:cNvPr id="18" name="Flowchart: Summing Junction 17"/>
          <p:cNvSpPr/>
          <p:nvPr/>
        </p:nvSpPr>
        <p:spPr>
          <a:xfrm>
            <a:off x="2665730" y="1788795"/>
            <a:ext cx="815975" cy="528320"/>
          </a:xfrm>
          <a:prstGeom prst="flowChartSummingJunction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ángulo 5"/>
          <p:cNvSpPr/>
          <p:nvPr/>
        </p:nvSpPr>
        <p:spPr>
          <a:xfrm>
            <a:off x="4051857" y="41923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s-PE" dirty="0">
                <a:solidFill>
                  <a:srgbClr val="100700"/>
                </a:solidFill>
              </a:rPr>
              <a:t>C</a:t>
            </a:r>
          </a:p>
        </p:txBody>
      </p:sp>
      <p:sp>
        <p:nvSpPr>
          <p:cNvPr id="21" name="Heptagon 20"/>
          <p:cNvSpPr/>
          <p:nvPr/>
        </p:nvSpPr>
        <p:spPr>
          <a:xfrm>
            <a:off x="2843530" y="2356485"/>
            <a:ext cx="433705" cy="386715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n-US" sz="1600" b="1"/>
              <a:t>1</a:t>
            </a:r>
          </a:p>
        </p:txBody>
      </p:sp>
      <p:sp>
        <p:nvSpPr>
          <p:cNvPr id="25" name="CuadroTexto 30"/>
          <p:cNvSpPr txBox="1"/>
          <p:nvPr/>
        </p:nvSpPr>
        <p:spPr>
          <a:xfrm>
            <a:off x="504985" y="845111"/>
            <a:ext cx="195199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</a:t>
            </a:r>
            <a:r>
              <a:rPr lang="x-none" altLang="es-PE" b="1" dirty="0"/>
              <a:t>Compartida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ilindro 25"/>
          <p:cNvSpPr/>
          <p:nvPr/>
        </p:nvSpPr>
        <p:spPr>
          <a:xfrm>
            <a:off x="626250" y="3696369"/>
            <a:ext cx="1643171" cy="1051904"/>
          </a:xfrm>
          <a:prstGeom prst="can">
            <a:avLst>
              <a:gd name="adj" fmla="val 1647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>
                <a:sym typeface="+mn-ea"/>
              </a:rPr>
              <a:t>Recuperación basado en </a:t>
            </a:r>
            <a:r>
              <a:rPr lang="x-none" altLang="es-PE" dirty="0">
                <a:sym typeface="+mn-ea"/>
              </a:rPr>
              <a:t>Log con c</a:t>
            </a:r>
            <a:r>
              <a:rPr lang="es-PE" dirty="0" err="1">
                <a:sym typeface="+mn-ea"/>
              </a:rPr>
              <a:t>heckpoint</a:t>
            </a:r>
            <a:endParaRPr lang="es-PE" dirty="0"/>
          </a:p>
        </p:txBody>
      </p:sp>
      <p:sp>
        <p:nvSpPr>
          <p:cNvPr id="4" name="Cilindro 3"/>
          <p:cNvSpPr/>
          <p:nvPr/>
        </p:nvSpPr>
        <p:spPr>
          <a:xfrm>
            <a:off x="3631697" y="3972403"/>
            <a:ext cx="1355190" cy="735397"/>
          </a:xfrm>
          <a:prstGeom prst="can">
            <a:avLst>
              <a:gd name="adj" fmla="val 16473"/>
            </a:avLst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Rectángulo 4"/>
          <p:cNvSpPr/>
          <p:nvPr/>
        </p:nvSpPr>
        <p:spPr>
          <a:xfrm>
            <a:off x="849543" y="39891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rgbClr val="100700"/>
                </a:solidFill>
              </a:rPr>
              <a:t>A</a:t>
            </a:r>
          </a:p>
        </p:txBody>
      </p:sp>
      <p:sp>
        <p:nvSpPr>
          <p:cNvPr id="6" name="Rectángulo 5"/>
          <p:cNvSpPr/>
          <p:nvPr/>
        </p:nvSpPr>
        <p:spPr>
          <a:xfrm>
            <a:off x="1564562" y="39891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rgbClr val="100700"/>
                </a:solidFill>
              </a:rPr>
              <a:t>B</a:t>
            </a:r>
          </a:p>
        </p:txBody>
      </p:sp>
      <p:sp>
        <p:nvSpPr>
          <p:cNvPr id="7" name="Rectángulo 6"/>
          <p:cNvSpPr/>
          <p:nvPr/>
        </p:nvSpPr>
        <p:spPr>
          <a:xfrm>
            <a:off x="440470" y="1145137"/>
            <a:ext cx="2035055" cy="1677545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440470" y="156933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21936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PE" sz="1100" i="1" dirty="0" smtClean="0">
                                    <a:solidFill>
                                      <a:srgbClr val="1007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s-PE" sz="1100" dirty="0">
                            <a:solidFill>
                              <a:srgbClr val="1007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440470" y="156933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/>
                    <a:gridCol w="407011"/>
                    <a:gridCol w="407011"/>
                    <a:gridCol w="407011"/>
                    <a:gridCol w="407011"/>
                  </a:tblGrid>
                  <a:tr h="25908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9" name="Tabla 8"/>
          <p:cNvGraphicFramePr>
            <a:graphicFrameLocks noGrp="1"/>
          </p:cNvGraphicFramePr>
          <p:nvPr/>
        </p:nvGraphicFramePr>
        <p:xfrm>
          <a:off x="440470" y="2230269"/>
          <a:ext cx="2035055" cy="243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07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0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9360"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Rectángulo 9"/>
          <p:cNvSpPr/>
          <p:nvPr/>
        </p:nvSpPr>
        <p:spPr>
          <a:xfrm>
            <a:off x="3657525" y="1345989"/>
            <a:ext cx="1339517" cy="821774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Elipse 10"/>
              <p:cNvSpPr/>
              <p:nvPr/>
            </p:nvSpPr>
            <p:spPr>
              <a:xfrm>
                <a:off x="3719327" y="1619879"/>
                <a:ext cx="507694" cy="409385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E" b="1" i="1" dirty="0" smtClean="0">
                          <a:solidFill>
                            <a:srgbClr val="100700"/>
                          </a:solidFill>
                          <a:latin typeface="Cambria Math" panose="02040503050406030204" pitchFamily="18" charset="0"/>
                        </a:rPr>
                        <m:t>𝑿𝒊</m:t>
                      </m:r>
                    </m:oMath>
                  </m:oMathPara>
                </a14:m>
                <a:endParaRPr lang="es-PE" b="1" dirty="0">
                  <a:solidFill>
                    <a:srgbClr val="100700"/>
                  </a:solidFill>
                </a:endParaRPr>
              </a:p>
            </p:txBody>
          </p:sp>
        </mc:Choice>
        <mc:Fallback xmlns="">
          <p:sp>
            <p:nvSpPr>
              <p:cNvPr id="11" name="Elips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9327" y="1619879"/>
                <a:ext cx="507694" cy="409385"/>
              </a:xfrm>
              <a:prstGeom prst="ellipse">
                <a:avLst/>
              </a:prstGeom>
              <a:blipFill rotWithShape="1">
                <a:blip r:embed="rId3"/>
                <a:stretch>
                  <a:fillRect l="-2528" t="-3256" r="-2411" b="-2995"/>
                </a:stretch>
              </a:blip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/>
              <p:cNvSpPr txBox="1"/>
              <p:nvPr/>
            </p:nvSpPr>
            <p:spPr>
              <a:xfrm>
                <a:off x="3468714" y="883451"/>
                <a:ext cx="1717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b="1" dirty="0"/>
                  <a:t>Área de trabajo </a:t>
                </a:r>
                <a14:m>
                  <m:oMath xmlns:m="http://schemas.openxmlformats.org/officeDocument/2006/math">
                    <m:r>
                      <a:rPr lang="es-PE" b="1" i="1" dirty="0" smtClean="0">
                        <a:latin typeface="Cambria Math" panose="02040503050406030204" pitchFamily="18" charset="0"/>
                      </a:rPr>
                      <m:t>𝑻𝒊</m:t>
                    </m:r>
                  </m:oMath>
                </a14:m>
                <a:endParaRPr lang="es-PE" b="1" dirty="0"/>
              </a:p>
            </p:txBody>
          </p:sp>
        </mc:Choice>
        <mc:Fallback xmlns="">
          <p:sp>
            <p:nvSpPr>
              <p:cNvPr id="12" name="CuadroTexto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8714" y="883451"/>
                <a:ext cx="1717137" cy="307777"/>
              </a:xfrm>
              <a:prstGeom prst="rect">
                <a:avLst/>
              </a:prstGeom>
              <a:blipFill rotWithShape="1">
                <a:blip r:embed="rId4"/>
                <a:stretch>
                  <a:fillRect l="-20" t="-54" r="26" b="19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Conector recto de flecha 23"/>
          <p:cNvCxnSpPr>
            <a:stCxn id="11" idx="1"/>
          </p:cNvCxnSpPr>
          <p:nvPr/>
        </p:nvCxnSpPr>
        <p:spPr>
          <a:xfrm flipH="1" flipV="1">
            <a:off x="2061845" y="1651635"/>
            <a:ext cx="1731645" cy="27940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endCxn id="11" idx="3"/>
          </p:cNvCxnSpPr>
          <p:nvPr/>
        </p:nvCxnSpPr>
        <p:spPr>
          <a:xfrm>
            <a:off x="2061845" y="1755775"/>
            <a:ext cx="1731645" cy="213995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adroTexto 31"/>
          <p:cNvSpPr txBox="1"/>
          <p:nvPr/>
        </p:nvSpPr>
        <p:spPr>
          <a:xfrm>
            <a:off x="511557" y="4718306"/>
            <a:ext cx="1936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Secundaria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2665888" y="1384212"/>
            <a:ext cx="8162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READ(X)</a:t>
            </a:r>
            <a:endParaRPr lang="es-PE" sz="1200" b="1" dirty="0"/>
          </a:p>
        </p:txBody>
      </p:sp>
      <p:sp>
        <p:nvSpPr>
          <p:cNvPr id="23" name="CuadroTexto 22"/>
          <p:cNvSpPr txBox="1"/>
          <p:nvPr/>
        </p:nvSpPr>
        <p:spPr>
          <a:xfrm>
            <a:off x="2665888" y="1909718"/>
            <a:ext cx="8867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WRITE(X)</a:t>
            </a:r>
            <a:endParaRPr lang="es-PE" sz="1200" b="1" dirty="0"/>
          </a:p>
        </p:txBody>
      </p:sp>
      <p:sp>
        <p:nvSpPr>
          <p:cNvPr id="3" name="Rectángulo 2"/>
          <p:cNvSpPr/>
          <p:nvPr/>
        </p:nvSpPr>
        <p:spPr>
          <a:xfrm>
            <a:off x="3291205" y="2822575"/>
            <a:ext cx="2036445" cy="447675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x-none" altLang="es-PE" b="1" dirty="0">
                <a:solidFill>
                  <a:srgbClr val="100700"/>
                </a:solidFill>
              </a:rPr>
              <a:t>(Ti, X, IA, ID)  (CP, L)</a:t>
            </a:r>
            <a:r>
              <a:rPr lang="es-PE" b="1" dirty="0">
                <a:solidFill>
                  <a:srgbClr val="100700"/>
                </a:solidFill>
              </a:rPr>
              <a:t> </a:t>
            </a:r>
          </a:p>
        </p:txBody>
      </p:sp>
      <p:sp>
        <p:nvSpPr>
          <p:cNvPr id="28" name="CuadroTexto 27"/>
          <p:cNvSpPr txBox="1"/>
          <p:nvPr/>
        </p:nvSpPr>
        <p:spPr>
          <a:xfrm>
            <a:off x="3548164" y="3285075"/>
            <a:ext cx="1396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Buffer del Log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4051741" y="4677616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Log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177280" y="1021715"/>
            <a:ext cx="2654935" cy="1722120"/>
          </a:xfrm>
          <a:prstGeom prst="roundRect">
            <a:avLst>
              <a:gd name="adj" fmla="val 132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2</a:t>
            </a:r>
          </a:p>
          <a:p>
            <a:pPr marL="198755" indent="-198755" algn="l">
              <a:buFont typeface="Arial" panose="020B0604020202020204" pitchFamily="34" charset="0"/>
              <a:buChar char="•"/>
            </a:pPr>
            <a:r>
              <a:rPr lang="x-none" altLang="en-US" sz="1600"/>
              <a:t>Se crea un registro en el Log con la lista de transacciones activas al momento del Check Point. </a:t>
            </a:r>
          </a:p>
          <a:p>
            <a:pPr algn="l"/>
            <a:endParaRPr lang="x-none" altLang="en-US" sz="1600"/>
          </a:p>
        </p:txBody>
      </p:sp>
      <p:sp>
        <p:nvSpPr>
          <p:cNvPr id="18" name="Flowchart: Summing Junction 17"/>
          <p:cNvSpPr/>
          <p:nvPr/>
        </p:nvSpPr>
        <p:spPr>
          <a:xfrm>
            <a:off x="2665730" y="1788795"/>
            <a:ext cx="815975" cy="528320"/>
          </a:xfrm>
          <a:prstGeom prst="flowChartSummingJunction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ángulo 5"/>
          <p:cNvSpPr/>
          <p:nvPr/>
        </p:nvSpPr>
        <p:spPr>
          <a:xfrm>
            <a:off x="4051857" y="41923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s-PE" dirty="0">
                <a:solidFill>
                  <a:srgbClr val="100700"/>
                </a:solidFill>
              </a:rPr>
              <a:t>C</a:t>
            </a:r>
          </a:p>
        </p:txBody>
      </p:sp>
      <p:sp>
        <p:nvSpPr>
          <p:cNvPr id="21" name="Heptagon 20"/>
          <p:cNvSpPr/>
          <p:nvPr/>
        </p:nvSpPr>
        <p:spPr>
          <a:xfrm>
            <a:off x="2843530" y="2356485"/>
            <a:ext cx="433705" cy="386715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n-US" sz="1600" b="1"/>
              <a:t>1</a:t>
            </a:r>
          </a:p>
        </p:txBody>
      </p:sp>
      <p:sp>
        <p:nvSpPr>
          <p:cNvPr id="20" name="Heptagon 19"/>
          <p:cNvSpPr/>
          <p:nvPr/>
        </p:nvSpPr>
        <p:spPr>
          <a:xfrm>
            <a:off x="4827905" y="2382520"/>
            <a:ext cx="433705" cy="386715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n-US" sz="1600" b="1"/>
              <a:t>2</a:t>
            </a:r>
          </a:p>
        </p:txBody>
      </p:sp>
      <p:sp>
        <p:nvSpPr>
          <p:cNvPr id="25" name="CuadroTexto 30"/>
          <p:cNvSpPr txBox="1"/>
          <p:nvPr/>
        </p:nvSpPr>
        <p:spPr>
          <a:xfrm>
            <a:off x="504985" y="845111"/>
            <a:ext cx="195199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</a:t>
            </a:r>
            <a:r>
              <a:rPr lang="x-none" altLang="es-PE" b="1" dirty="0"/>
              <a:t>Compartida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ilindro 25"/>
          <p:cNvSpPr/>
          <p:nvPr/>
        </p:nvSpPr>
        <p:spPr>
          <a:xfrm>
            <a:off x="626250" y="3696369"/>
            <a:ext cx="1643171" cy="1051904"/>
          </a:xfrm>
          <a:prstGeom prst="can">
            <a:avLst>
              <a:gd name="adj" fmla="val 1647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>
                <a:sym typeface="+mn-ea"/>
              </a:rPr>
              <a:t>Recuperación basado en </a:t>
            </a:r>
            <a:r>
              <a:rPr lang="x-none" altLang="es-PE" dirty="0">
                <a:sym typeface="+mn-ea"/>
              </a:rPr>
              <a:t>Log con c</a:t>
            </a:r>
            <a:r>
              <a:rPr lang="es-PE" dirty="0" err="1">
                <a:sym typeface="+mn-ea"/>
              </a:rPr>
              <a:t>heckpoint</a:t>
            </a:r>
            <a:endParaRPr lang="es-PE" dirty="0"/>
          </a:p>
        </p:txBody>
      </p:sp>
      <p:sp>
        <p:nvSpPr>
          <p:cNvPr id="4" name="Cilindro 3"/>
          <p:cNvSpPr/>
          <p:nvPr/>
        </p:nvSpPr>
        <p:spPr>
          <a:xfrm>
            <a:off x="3631697" y="3972403"/>
            <a:ext cx="1355190" cy="735397"/>
          </a:xfrm>
          <a:prstGeom prst="can">
            <a:avLst>
              <a:gd name="adj" fmla="val 16473"/>
            </a:avLst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Rectángulo 4"/>
          <p:cNvSpPr/>
          <p:nvPr/>
        </p:nvSpPr>
        <p:spPr>
          <a:xfrm>
            <a:off x="849543" y="39891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" name="Rectángulo 5"/>
          <p:cNvSpPr/>
          <p:nvPr/>
        </p:nvSpPr>
        <p:spPr>
          <a:xfrm>
            <a:off x="1564562" y="39891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7" name="Rectángulo 6"/>
          <p:cNvSpPr/>
          <p:nvPr/>
        </p:nvSpPr>
        <p:spPr>
          <a:xfrm>
            <a:off x="440470" y="1145137"/>
            <a:ext cx="2035055" cy="1677545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440470" y="156933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21936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PE" sz="1100" i="1" dirty="0" smtClean="0">
                                    <a:solidFill>
                                      <a:srgbClr val="1007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s-PE" sz="1100" dirty="0">
                            <a:solidFill>
                              <a:srgbClr val="1007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440470" y="156933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/>
                    <a:gridCol w="407011"/>
                    <a:gridCol w="407011"/>
                    <a:gridCol w="407011"/>
                    <a:gridCol w="407011"/>
                  </a:tblGrid>
                  <a:tr h="25908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9" name="Tabla 8"/>
          <p:cNvGraphicFramePr>
            <a:graphicFrameLocks noGrp="1"/>
          </p:cNvGraphicFramePr>
          <p:nvPr/>
        </p:nvGraphicFramePr>
        <p:xfrm>
          <a:off x="440470" y="2230269"/>
          <a:ext cx="2035055" cy="243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07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0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9360"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Rectángulo 9"/>
          <p:cNvSpPr/>
          <p:nvPr/>
        </p:nvSpPr>
        <p:spPr>
          <a:xfrm>
            <a:off x="3657525" y="1345989"/>
            <a:ext cx="1339517" cy="821774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Elipse 10"/>
              <p:cNvSpPr/>
              <p:nvPr/>
            </p:nvSpPr>
            <p:spPr>
              <a:xfrm>
                <a:off x="3719327" y="1619879"/>
                <a:ext cx="507694" cy="409385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E" b="1" i="1" dirty="0" smtClean="0">
                          <a:solidFill>
                            <a:srgbClr val="100700"/>
                          </a:solidFill>
                          <a:latin typeface="Cambria Math" panose="02040503050406030204" pitchFamily="18" charset="0"/>
                        </a:rPr>
                        <m:t>𝑿𝒊</m:t>
                      </m:r>
                    </m:oMath>
                  </m:oMathPara>
                </a14:m>
                <a:endParaRPr lang="es-PE" b="1" dirty="0">
                  <a:solidFill>
                    <a:srgbClr val="100700"/>
                  </a:solidFill>
                </a:endParaRPr>
              </a:p>
            </p:txBody>
          </p:sp>
        </mc:Choice>
        <mc:Fallback xmlns="">
          <p:sp>
            <p:nvSpPr>
              <p:cNvPr id="11" name="Elips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9327" y="1619879"/>
                <a:ext cx="507694" cy="409385"/>
              </a:xfrm>
              <a:prstGeom prst="ellipse">
                <a:avLst/>
              </a:prstGeom>
              <a:blipFill rotWithShape="1">
                <a:blip r:embed="rId3"/>
                <a:stretch>
                  <a:fillRect l="-2528" t="-3256" r="-2411" b="-2995"/>
                </a:stretch>
              </a:blip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/>
              <p:cNvSpPr txBox="1"/>
              <p:nvPr/>
            </p:nvSpPr>
            <p:spPr>
              <a:xfrm>
                <a:off x="3468714" y="883451"/>
                <a:ext cx="1717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b="1" dirty="0"/>
                  <a:t>Área de trabajo </a:t>
                </a:r>
                <a14:m>
                  <m:oMath xmlns:m="http://schemas.openxmlformats.org/officeDocument/2006/math">
                    <m:r>
                      <a:rPr lang="es-PE" b="1" i="1" dirty="0" smtClean="0">
                        <a:latin typeface="Cambria Math" panose="02040503050406030204" pitchFamily="18" charset="0"/>
                      </a:rPr>
                      <m:t>𝑻𝒊</m:t>
                    </m:r>
                  </m:oMath>
                </a14:m>
                <a:endParaRPr lang="es-PE" b="1" dirty="0"/>
              </a:p>
            </p:txBody>
          </p:sp>
        </mc:Choice>
        <mc:Fallback xmlns="">
          <p:sp>
            <p:nvSpPr>
              <p:cNvPr id="12" name="CuadroTexto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8714" y="883451"/>
                <a:ext cx="1717137" cy="307777"/>
              </a:xfrm>
              <a:prstGeom prst="rect">
                <a:avLst/>
              </a:prstGeom>
              <a:blipFill rotWithShape="1">
                <a:blip r:embed="rId4"/>
                <a:stretch>
                  <a:fillRect l="-20" t="-54" r="26" b="19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uadroTexto 12"/>
          <p:cNvSpPr txBox="1"/>
          <p:nvPr/>
        </p:nvSpPr>
        <p:spPr>
          <a:xfrm>
            <a:off x="87457" y="3085886"/>
            <a:ext cx="95440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s-PE" dirty="0"/>
              <a:t>Output</a:t>
            </a:r>
            <a:r>
              <a:rPr lang="es-PE" dirty="0"/>
              <a:t>(A)</a:t>
            </a:r>
            <a:endParaRPr lang="es-PE" b="1" dirty="0"/>
          </a:p>
        </p:txBody>
      </p:sp>
      <p:sp>
        <p:nvSpPr>
          <p:cNvPr id="14" name="CuadroTexto 13"/>
          <p:cNvSpPr txBox="1"/>
          <p:nvPr/>
        </p:nvSpPr>
        <p:spPr>
          <a:xfrm>
            <a:off x="1763942" y="3092992"/>
            <a:ext cx="9605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Output(B)</a:t>
            </a:r>
            <a:endParaRPr lang="es-PE" b="1" dirty="0"/>
          </a:p>
        </p:txBody>
      </p:sp>
      <p:cxnSp>
        <p:nvCxnSpPr>
          <p:cNvPr id="16" name="Conector recto de flecha 15"/>
          <p:cNvCxnSpPr/>
          <p:nvPr/>
        </p:nvCxnSpPr>
        <p:spPr>
          <a:xfrm flipV="1">
            <a:off x="993921" y="1878409"/>
            <a:ext cx="8782" cy="2041365"/>
          </a:xfrm>
          <a:prstGeom prst="straightConnector1">
            <a:avLst/>
          </a:prstGeom>
          <a:ln w="1270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/>
          <p:nvPr/>
        </p:nvCxnSpPr>
        <p:spPr>
          <a:xfrm flipV="1">
            <a:off x="1763942" y="2502031"/>
            <a:ext cx="0" cy="1417744"/>
          </a:xfrm>
          <a:prstGeom prst="straightConnector1">
            <a:avLst/>
          </a:prstGeom>
          <a:ln w="12700">
            <a:headEnd type="triangl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>
            <a:stCxn id="11" idx="1"/>
          </p:cNvCxnSpPr>
          <p:nvPr/>
        </p:nvCxnSpPr>
        <p:spPr>
          <a:xfrm flipH="1" flipV="1">
            <a:off x="2061845" y="1651635"/>
            <a:ext cx="1731645" cy="27940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endCxn id="11" idx="3"/>
          </p:cNvCxnSpPr>
          <p:nvPr/>
        </p:nvCxnSpPr>
        <p:spPr>
          <a:xfrm>
            <a:off x="2061845" y="1755775"/>
            <a:ext cx="1731645" cy="213995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adroTexto 31"/>
          <p:cNvSpPr txBox="1"/>
          <p:nvPr/>
        </p:nvSpPr>
        <p:spPr>
          <a:xfrm>
            <a:off x="511557" y="4718306"/>
            <a:ext cx="1936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Secundaria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2665888" y="1384212"/>
            <a:ext cx="8162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READ(X)</a:t>
            </a:r>
            <a:endParaRPr lang="es-PE" sz="1200" b="1" dirty="0"/>
          </a:p>
        </p:txBody>
      </p:sp>
      <p:sp>
        <p:nvSpPr>
          <p:cNvPr id="23" name="CuadroTexto 22"/>
          <p:cNvSpPr txBox="1"/>
          <p:nvPr/>
        </p:nvSpPr>
        <p:spPr>
          <a:xfrm>
            <a:off x="2665888" y="1909718"/>
            <a:ext cx="8867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WRITE(X)</a:t>
            </a:r>
            <a:endParaRPr lang="es-PE" sz="1200" b="1" dirty="0"/>
          </a:p>
        </p:txBody>
      </p:sp>
      <p:sp>
        <p:nvSpPr>
          <p:cNvPr id="3" name="Rectángulo 2"/>
          <p:cNvSpPr/>
          <p:nvPr/>
        </p:nvSpPr>
        <p:spPr>
          <a:xfrm>
            <a:off x="3291205" y="2822575"/>
            <a:ext cx="2036445" cy="447675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PE" b="1" dirty="0">
              <a:solidFill>
                <a:srgbClr val="100700"/>
              </a:solidFill>
            </a:endParaRPr>
          </a:p>
        </p:txBody>
      </p:sp>
      <p:sp>
        <p:nvSpPr>
          <p:cNvPr id="28" name="CuadroTexto 27"/>
          <p:cNvSpPr txBox="1"/>
          <p:nvPr/>
        </p:nvSpPr>
        <p:spPr>
          <a:xfrm>
            <a:off x="3548164" y="3285075"/>
            <a:ext cx="1396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Buffer del Log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4051741" y="4677616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Log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177280" y="1021715"/>
            <a:ext cx="2654935" cy="1479550"/>
          </a:xfrm>
          <a:prstGeom prst="roundRect">
            <a:avLst>
              <a:gd name="adj" fmla="val 132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3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x-none" altLang="en-US" sz="1800"/>
              <a:t>Se fuerza la salida de los buffers de datos y del Log.</a:t>
            </a:r>
          </a:p>
        </p:txBody>
      </p:sp>
      <p:sp>
        <p:nvSpPr>
          <p:cNvPr id="18" name="Flowchart: Summing Junction 17"/>
          <p:cNvSpPr/>
          <p:nvPr/>
        </p:nvSpPr>
        <p:spPr>
          <a:xfrm>
            <a:off x="2665730" y="1788795"/>
            <a:ext cx="815975" cy="528320"/>
          </a:xfrm>
          <a:prstGeom prst="flowChartSummingJunction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ángulo 5"/>
          <p:cNvSpPr/>
          <p:nvPr/>
        </p:nvSpPr>
        <p:spPr>
          <a:xfrm>
            <a:off x="4051857" y="41923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s-P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1" name="Heptagon 20"/>
          <p:cNvSpPr/>
          <p:nvPr/>
        </p:nvSpPr>
        <p:spPr>
          <a:xfrm>
            <a:off x="2843530" y="2356485"/>
            <a:ext cx="433705" cy="386715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n-US" sz="1600" b="1"/>
              <a:t>1</a:t>
            </a:r>
          </a:p>
        </p:txBody>
      </p:sp>
      <p:sp>
        <p:nvSpPr>
          <p:cNvPr id="20" name="Heptagon 19"/>
          <p:cNvSpPr/>
          <p:nvPr/>
        </p:nvSpPr>
        <p:spPr>
          <a:xfrm>
            <a:off x="4827905" y="2382520"/>
            <a:ext cx="433705" cy="386715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n-US" sz="1600" b="1"/>
              <a:t>2</a:t>
            </a:r>
          </a:p>
        </p:txBody>
      </p:sp>
      <p:cxnSp>
        <p:nvCxnSpPr>
          <p:cNvPr id="30" name="Conector recto de flecha 16"/>
          <p:cNvCxnSpPr/>
          <p:nvPr/>
        </p:nvCxnSpPr>
        <p:spPr>
          <a:xfrm flipH="1" flipV="1">
            <a:off x="4243705" y="3297555"/>
            <a:ext cx="3175" cy="850265"/>
          </a:xfrm>
          <a:prstGeom prst="straightConnector1">
            <a:avLst/>
          </a:prstGeom>
          <a:ln w="12700">
            <a:headEnd type="triangl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Heptagon 32"/>
          <p:cNvSpPr/>
          <p:nvPr/>
        </p:nvSpPr>
        <p:spPr>
          <a:xfrm>
            <a:off x="2724785" y="4029075"/>
            <a:ext cx="433705" cy="386715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n-US" sz="1600" b="1"/>
              <a:t>3</a:t>
            </a:r>
          </a:p>
        </p:txBody>
      </p:sp>
      <p:sp>
        <p:nvSpPr>
          <p:cNvPr id="35" name="CuadroTexto 30"/>
          <p:cNvSpPr txBox="1"/>
          <p:nvPr/>
        </p:nvSpPr>
        <p:spPr>
          <a:xfrm>
            <a:off x="504985" y="845111"/>
            <a:ext cx="195199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</a:t>
            </a:r>
            <a:r>
              <a:rPr lang="x-none" altLang="es-PE" b="1" dirty="0"/>
              <a:t>Compartida</a:t>
            </a:r>
          </a:p>
        </p:txBody>
      </p:sp>
      <p:sp>
        <p:nvSpPr>
          <p:cNvPr id="36" name="CuadroTexto 13"/>
          <p:cNvSpPr txBox="1"/>
          <p:nvPr/>
        </p:nvSpPr>
        <p:spPr>
          <a:xfrm>
            <a:off x="4363632" y="3613057"/>
            <a:ext cx="96393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Output(</a:t>
            </a:r>
            <a:r>
              <a:rPr lang="x-none" altLang="es-PE" dirty="0"/>
              <a:t>C</a:t>
            </a:r>
            <a:r>
              <a:rPr lang="es-PE" dirty="0"/>
              <a:t>)</a:t>
            </a:r>
            <a:endParaRPr lang="es-PE" b="1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ilindro 25"/>
          <p:cNvSpPr/>
          <p:nvPr/>
        </p:nvSpPr>
        <p:spPr>
          <a:xfrm>
            <a:off x="626250" y="3696369"/>
            <a:ext cx="1643171" cy="1051904"/>
          </a:xfrm>
          <a:prstGeom prst="can">
            <a:avLst>
              <a:gd name="adj" fmla="val 16473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>
                <a:sym typeface="+mn-ea"/>
              </a:rPr>
              <a:t>Recuperación basado en </a:t>
            </a:r>
            <a:r>
              <a:rPr lang="x-none" altLang="es-PE" dirty="0">
                <a:sym typeface="+mn-ea"/>
              </a:rPr>
              <a:t>Log con c</a:t>
            </a:r>
            <a:r>
              <a:rPr lang="es-PE" dirty="0" err="1">
                <a:sym typeface="+mn-ea"/>
              </a:rPr>
              <a:t>heckpoint</a:t>
            </a:r>
            <a:endParaRPr lang="es-PE" dirty="0"/>
          </a:p>
        </p:txBody>
      </p:sp>
      <p:sp>
        <p:nvSpPr>
          <p:cNvPr id="4" name="Cilindro 3"/>
          <p:cNvSpPr/>
          <p:nvPr/>
        </p:nvSpPr>
        <p:spPr>
          <a:xfrm>
            <a:off x="3631697" y="3972403"/>
            <a:ext cx="1355190" cy="735397"/>
          </a:xfrm>
          <a:prstGeom prst="can">
            <a:avLst>
              <a:gd name="adj" fmla="val 16473"/>
            </a:avLst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Rectángulo 4"/>
          <p:cNvSpPr/>
          <p:nvPr/>
        </p:nvSpPr>
        <p:spPr>
          <a:xfrm>
            <a:off x="849543" y="39891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" name="Rectángulo 5"/>
          <p:cNvSpPr/>
          <p:nvPr/>
        </p:nvSpPr>
        <p:spPr>
          <a:xfrm>
            <a:off x="1564562" y="39891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7" name="Rectángulo 6"/>
          <p:cNvSpPr/>
          <p:nvPr/>
        </p:nvSpPr>
        <p:spPr>
          <a:xfrm>
            <a:off x="440470" y="1145137"/>
            <a:ext cx="2035055" cy="1677545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440470" y="156933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21936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PE" sz="1100" i="1" dirty="0" smtClean="0">
                                    <a:solidFill>
                                      <a:srgbClr val="1007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s-PE" sz="1100" dirty="0">
                            <a:solidFill>
                              <a:srgbClr val="1007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440470" y="156933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/>
                    <a:gridCol w="407011"/>
                    <a:gridCol w="407011"/>
                    <a:gridCol w="407011"/>
                    <a:gridCol w="407011"/>
                  </a:tblGrid>
                  <a:tr h="25908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9" name="Tabla 8"/>
          <p:cNvGraphicFramePr>
            <a:graphicFrameLocks noGrp="1"/>
          </p:cNvGraphicFramePr>
          <p:nvPr/>
        </p:nvGraphicFramePr>
        <p:xfrm>
          <a:off x="440470" y="2230269"/>
          <a:ext cx="2035055" cy="243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07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0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9360"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Rectángulo 9"/>
          <p:cNvSpPr/>
          <p:nvPr/>
        </p:nvSpPr>
        <p:spPr>
          <a:xfrm>
            <a:off x="3657525" y="1345989"/>
            <a:ext cx="1339517" cy="821774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Elipse 10"/>
              <p:cNvSpPr/>
              <p:nvPr/>
            </p:nvSpPr>
            <p:spPr>
              <a:xfrm>
                <a:off x="3719327" y="1619879"/>
                <a:ext cx="507694" cy="409385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E" b="1" i="1" dirty="0" smtClean="0">
                          <a:solidFill>
                            <a:srgbClr val="100700"/>
                          </a:solidFill>
                          <a:latin typeface="Cambria Math" panose="02040503050406030204" pitchFamily="18" charset="0"/>
                        </a:rPr>
                        <m:t>𝑿𝒊</m:t>
                      </m:r>
                    </m:oMath>
                  </m:oMathPara>
                </a14:m>
                <a:endParaRPr lang="es-PE" b="1" dirty="0">
                  <a:solidFill>
                    <a:srgbClr val="100700"/>
                  </a:solidFill>
                </a:endParaRPr>
              </a:p>
            </p:txBody>
          </p:sp>
        </mc:Choice>
        <mc:Fallback xmlns="">
          <p:sp>
            <p:nvSpPr>
              <p:cNvPr id="11" name="Elips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9327" y="1619879"/>
                <a:ext cx="507694" cy="409385"/>
              </a:xfrm>
              <a:prstGeom prst="ellipse">
                <a:avLst/>
              </a:prstGeom>
              <a:blipFill rotWithShape="1">
                <a:blip r:embed="rId3"/>
                <a:stretch>
                  <a:fillRect l="-2528" t="-3256" r="-2411" b="-2995"/>
                </a:stretch>
              </a:blip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/>
              <p:cNvSpPr txBox="1"/>
              <p:nvPr/>
            </p:nvSpPr>
            <p:spPr>
              <a:xfrm>
                <a:off x="3468714" y="883451"/>
                <a:ext cx="1717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b="1" dirty="0"/>
                  <a:t>Área de trabajo </a:t>
                </a:r>
                <a14:m>
                  <m:oMath xmlns:m="http://schemas.openxmlformats.org/officeDocument/2006/math">
                    <m:r>
                      <a:rPr lang="es-PE" b="1" i="1" dirty="0" smtClean="0">
                        <a:latin typeface="Cambria Math" panose="02040503050406030204" pitchFamily="18" charset="0"/>
                      </a:rPr>
                      <m:t>𝑻𝒊</m:t>
                    </m:r>
                  </m:oMath>
                </a14:m>
                <a:endParaRPr lang="es-PE" b="1" dirty="0"/>
              </a:p>
            </p:txBody>
          </p:sp>
        </mc:Choice>
        <mc:Fallback xmlns="">
          <p:sp>
            <p:nvSpPr>
              <p:cNvPr id="12" name="CuadroTexto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8714" y="883451"/>
                <a:ext cx="1717137" cy="307777"/>
              </a:xfrm>
              <a:prstGeom prst="rect">
                <a:avLst/>
              </a:prstGeom>
              <a:blipFill rotWithShape="1">
                <a:blip r:embed="rId4"/>
                <a:stretch>
                  <a:fillRect l="-20" t="-54" r="26" b="19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uadroTexto 12"/>
          <p:cNvSpPr txBox="1"/>
          <p:nvPr/>
        </p:nvSpPr>
        <p:spPr>
          <a:xfrm>
            <a:off x="87457" y="3085886"/>
            <a:ext cx="95440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s-PE" dirty="0"/>
              <a:t>Output</a:t>
            </a:r>
            <a:r>
              <a:rPr lang="es-PE" dirty="0"/>
              <a:t>(A)</a:t>
            </a:r>
            <a:endParaRPr lang="es-PE" b="1" dirty="0"/>
          </a:p>
        </p:txBody>
      </p:sp>
      <p:sp>
        <p:nvSpPr>
          <p:cNvPr id="14" name="CuadroTexto 13"/>
          <p:cNvSpPr txBox="1"/>
          <p:nvPr/>
        </p:nvSpPr>
        <p:spPr>
          <a:xfrm>
            <a:off x="1763942" y="3092992"/>
            <a:ext cx="9605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Output(B)</a:t>
            </a:r>
            <a:endParaRPr lang="es-PE" b="1" dirty="0"/>
          </a:p>
        </p:txBody>
      </p:sp>
      <p:cxnSp>
        <p:nvCxnSpPr>
          <p:cNvPr id="16" name="Conector recto de flecha 15"/>
          <p:cNvCxnSpPr/>
          <p:nvPr/>
        </p:nvCxnSpPr>
        <p:spPr>
          <a:xfrm flipV="1">
            <a:off x="993921" y="1878409"/>
            <a:ext cx="8782" cy="2041365"/>
          </a:xfrm>
          <a:prstGeom prst="straightConnector1">
            <a:avLst/>
          </a:prstGeom>
          <a:ln w="12700"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/>
          <p:nvPr/>
        </p:nvCxnSpPr>
        <p:spPr>
          <a:xfrm flipV="1">
            <a:off x="1763942" y="2502031"/>
            <a:ext cx="0" cy="1417744"/>
          </a:xfrm>
          <a:prstGeom prst="straightConnector1">
            <a:avLst/>
          </a:prstGeom>
          <a:ln w="12700">
            <a:headEnd type="triangl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>
            <a:stCxn id="11" idx="1"/>
          </p:cNvCxnSpPr>
          <p:nvPr/>
        </p:nvCxnSpPr>
        <p:spPr>
          <a:xfrm flipH="1" flipV="1">
            <a:off x="2061845" y="1651635"/>
            <a:ext cx="1731645" cy="27940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endCxn id="11" idx="3"/>
          </p:cNvCxnSpPr>
          <p:nvPr/>
        </p:nvCxnSpPr>
        <p:spPr>
          <a:xfrm>
            <a:off x="2061845" y="1755775"/>
            <a:ext cx="1731645" cy="213995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adroTexto 31"/>
          <p:cNvSpPr txBox="1"/>
          <p:nvPr/>
        </p:nvSpPr>
        <p:spPr>
          <a:xfrm>
            <a:off x="511557" y="4718306"/>
            <a:ext cx="1936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Secundaria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2665888" y="1384212"/>
            <a:ext cx="8162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READ(X)</a:t>
            </a:r>
            <a:endParaRPr lang="es-PE" sz="1200" b="1" dirty="0"/>
          </a:p>
        </p:txBody>
      </p:sp>
      <p:sp>
        <p:nvSpPr>
          <p:cNvPr id="23" name="CuadroTexto 22"/>
          <p:cNvSpPr txBox="1"/>
          <p:nvPr/>
        </p:nvSpPr>
        <p:spPr>
          <a:xfrm>
            <a:off x="2665888" y="1909718"/>
            <a:ext cx="8867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WRITE(X)</a:t>
            </a:r>
            <a:endParaRPr lang="es-PE" sz="1200" b="1" dirty="0"/>
          </a:p>
        </p:txBody>
      </p:sp>
      <p:sp>
        <p:nvSpPr>
          <p:cNvPr id="3" name="Rectángulo 2"/>
          <p:cNvSpPr/>
          <p:nvPr/>
        </p:nvSpPr>
        <p:spPr>
          <a:xfrm>
            <a:off x="3291205" y="2822575"/>
            <a:ext cx="2036445" cy="447675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PE" b="1" dirty="0">
              <a:solidFill>
                <a:srgbClr val="100700"/>
              </a:solidFill>
            </a:endParaRPr>
          </a:p>
        </p:txBody>
      </p:sp>
      <p:sp>
        <p:nvSpPr>
          <p:cNvPr id="28" name="CuadroTexto 27"/>
          <p:cNvSpPr txBox="1"/>
          <p:nvPr/>
        </p:nvSpPr>
        <p:spPr>
          <a:xfrm>
            <a:off x="3548164" y="3285075"/>
            <a:ext cx="1396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Buffer del Log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4051741" y="4677616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Log</a:t>
            </a:r>
          </a:p>
        </p:txBody>
      </p:sp>
      <p:sp>
        <p:nvSpPr>
          <p:cNvPr id="18" name="Flowchart: Summing Junction 17"/>
          <p:cNvSpPr/>
          <p:nvPr/>
        </p:nvSpPr>
        <p:spPr>
          <a:xfrm>
            <a:off x="2665730" y="1788795"/>
            <a:ext cx="815975" cy="528320"/>
          </a:xfrm>
          <a:prstGeom prst="flowChartSummingJunction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ángulo 5"/>
          <p:cNvSpPr/>
          <p:nvPr/>
        </p:nvSpPr>
        <p:spPr>
          <a:xfrm>
            <a:off x="4051857" y="4192372"/>
            <a:ext cx="398761" cy="29563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s-P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1" name="Heptagon 20"/>
          <p:cNvSpPr/>
          <p:nvPr/>
        </p:nvSpPr>
        <p:spPr>
          <a:xfrm>
            <a:off x="2843530" y="2356485"/>
            <a:ext cx="433705" cy="386715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n-US" sz="1600" b="1"/>
              <a:t>1</a:t>
            </a:r>
          </a:p>
        </p:txBody>
      </p:sp>
      <p:sp>
        <p:nvSpPr>
          <p:cNvPr id="20" name="Heptagon 19"/>
          <p:cNvSpPr/>
          <p:nvPr/>
        </p:nvSpPr>
        <p:spPr>
          <a:xfrm>
            <a:off x="4827905" y="2382520"/>
            <a:ext cx="433705" cy="386715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n-US" sz="1600" b="1"/>
              <a:t>2</a:t>
            </a:r>
          </a:p>
        </p:txBody>
      </p:sp>
      <p:sp>
        <p:nvSpPr>
          <p:cNvPr id="25" name="CuadroTexto 13"/>
          <p:cNvSpPr txBox="1"/>
          <p:nvPr/>
        </p:nvSpPr>
        <p:spPr>
          <a:xfrm>
            <a:off x="4363632" y="3613057"/>
            <a:ext cx="96393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Output(</a:t>
            </a:r>
            <a:r>
              <a:rPr lang="x-none" altLang="es-PE" dirty="0"/>
              <a:t>C</a:t>
            </a:r>
            <a:r>
              <a:rPr lang="es-PE" dirty="0"/>
              <a:t>)</a:t>
            </a:r>
            <a:endParaRPr lang="es-PE" b="1" dirty="0"/>
          </a:p>
        </p:txBody>
      </p:sp>
      <p:cxnSp>
        <p:nvCxnSpPr>
          <p:cNvPr id="30" name="Conector recto de flecha 16"/>
          <p:cNvCxnSpPr/>
          <p:nvPr/>
        </p:nvCxnSpPr>
        <p:spPr>
          <a:xfrm flipH="1" flipV="1">
            <a:off x="4243705" y="3297555"/>
            <a:ext cx="3175" cy="850265"/>
          </a:xfrm>
          <a:prstGeom prst="straightConnector1">
            <a:avLst/>
          </a:prstGeom>
          <a:ln w="12700">
            <a:headEnd type="triangl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Heptagon 32"/>
          <p:cNvSpPr/>
          <p:nvPr/>
        </p:nvSpPr>
        <p:spPr>
          <a:xfrm>
            <a:off x="2724785" y="4029075"/>
            <a:ext cx="433705" cy="386715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n-US" sz="1600" b="1"/>
              <a:t>3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214745" y="1006475"/>
            <a:ext cx="2654935" cy="1737360"/>
          </a:xfrm>
          <a:prstGeom prst="roundRect">
            <a:avLst>
              <a:gd name="adj" fmla="val 132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4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x-none" altLang="en-US" sz="1800"/>
              <a:t>Se actualiza el puntero del CP del Log en </a:t>
            </a:r>
            <a:r>
              <a:rPr lang="x-none" altLang="en-US" sz="1800" i="1"/>
              <a:t>el archivo de recomienzo</a:t>
            </a:r>
            <a:r>
              <a:rPr lang="x-none" altLang="en-US" sz="1800"/>
              <a:t>. </a:t>
            </a:r>
          </a:p>
        </p:txBody>
      </p:sp>
      <p:sp>
        <p:nvSpPr>
          <p:cNvPr id="35" name="CuadroTexto 30"/>
          <p:cNvSpPr txBox="1"/>
          <p:nvPr/>
        </p:nvSpPr>
        <p:spPr>
          <a:xfrm>
            <a:off x="504985" y="845111"/>
            <a:ext cx="195199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</a:t>
            </a:r>
            <a:r>
              <a:rPr lang="x-none" altLang="es-PE" b="1" dirty="0"/>
              <a:t>Compartida</a:t>
            </a:r>
          </a:p>
        </p:txBody>
      </p:sp>
      <p:sp>
        <p:nvSpPr>
          <p:cNvPr id="31" name="Folded Corner 30"/>
          <p:cNvSpPr/>
          <p:nvPr/>
        </p:nvSpPr>
        <p:spPr>
          <a:xfrm>
            <a:off x="6316980" y="3424555"/>
            <a:ext cx="728345" cy="1283335"/>
          </a:xfrm>
          <a:prstGeom prst="foldedCorne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uadroTexto 28"/>
          <p:cNvSpPr txBox="1"/>
          <p:nvPr/>
        </p:nvSpPr>
        <p:spPr>
          <a:xfrm>
            <a:off x="5701471" y="4700476"/>
            <a:ext cx="214058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s-PE" b="1" dirty="0"/>
              <a:t>Archivo de recomienzo</a:t>
            </a:r>
          </a:p>
        </p:txBody>
      </p:sp>
      <p:graphicFrame>
        <p:nvGraphicFramePr>
          <p:cNvPr id="37" name="Table 36"/>
          <p:cNvGraphicFramePr/>
          <p:nvPr/>
        </p:nvGraphicFramePr>
        <p:xfrm>
          <a:off x="6385560" y="3498850"/>
          <a:ext cx="528955" cy="990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89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765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0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0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0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00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38" name="Conector recto de flecha 16"/>
          <p:cNvCxnSpPr/>
          <p:nvPr/>
        </p:nvCxnSpPr>
        <p:spPr>
          <a:xfrm flipH="1">
            <a:off x="4836160" y="4371340"/>
            <a:ext cx="1579880" cy="12065"/>
          </a:xfrm>
          <a:prstGeom prst="straightConnector1">
            <a:avLst/>
          </a:prstGeom>
          <a:ln w="12700">
            <a:headEnd type="triangl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uadroTexto 13"/>
          <p:cNvSpPr txBox="1"/>
          <p:nvPr/>
        </p:nvSpPr>
        <p:spPr>
          <a:xfrm>
            <a:off x="5361217" y="4064542"/>
            <a:ext cx="4991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s-PE" b="1" dirty="0"/>
              <a:t>*CP</a:t>
            </a:r>
          </a:p>
        </p:txBody>
      </p:sp>
      <p:sp>
        <p:nvSpPr>
          <p:cNvPr id="40" name="Heptagon 39"/>
          <p:cNvSpPr/>
          <p:nvPr/>
        </p:nvSpPr>
        <p:spPr>
          <a:xfrm>
            <a:off x="7208520" y="4070985"/>
            <a:ext cx="494665" cy="419100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x-none" altLang="en-US" sz="1600" b="1"/>
              <a:t>4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PE" dirty="0"/>
              <a:t>Recuperación basado </a:t>
            </a:r>
            <a:r>
              <a:rPr lang="es-PE" dirty="0">
                <a:sym typeface="+mn-ea"/>
              </a:rPr>
              <a:t>en </a:t>
            </a:r>
            <a:r>
              <a:rPr lang="x-none" altLang="es-PE" dirty="0">
                <a:sym typeface="+mn-ea"/>
              </a:rPr>
              <a:t>Log con c</a:t>
            </a:r>
            <a:r>
              <a:rPr lang="es-PE" dirty="0" err="1">
                <a:sym typeface="+mn-ea"/>
              </a:rPr>
              <a:t>heckpoint</a:t>
            </a:r>
            <a:br>
              <a:rPr lang="es-PE" dirty="0"/>
            </a:b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11700" y="859531"/>
            <a:ext cx="8520600" cy="3719019"/>
          </a:xfrm>
        </p:spPr>
        <p:txBody>
          <a:bodyPr/>
          <a:lstStyle/>
          <a:p>
            <a:r>
              <a:rPr lang="x-none" altLang="es-PE" sz="2000" b="1" dirty="0"/>
              <a:t>Proceso de recuperación ante una falla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11786" y="1504315"/>
            <a:ext cx="2577320" cy="1133040"/>
          </a:xfrm>
          <a:prstGeom prst="roundRect">
            <a:avLst>
              <a:gd name="adj" fmla="val 1576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1800" b="1"/>
              <a:t>1</a:t>
            </a:r>
            <a:endParaRPr lang="x-none" altLang="en-US" sz="2000" b="1"/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Se obtiene en el archivo de recomienzo la direccion del ultimo CP en el Log.</a:t>
            </a:r>
          </a:p>
          <a:p>
            <a:pPr algn="l"/>
            <a:endParaRPr lang="x-none" altLang="en-US" sz="1600"/>
          </a:p>
        </p:txBody>
      </p:sp>
      <p:sp>
        <p:nvSpPr>
          <p:cNvPr id="7" name="Rounded Rectangle 6"/>
          <p:cNvSpPr/>
          <p:nvPr/>
        </p:nvSpPr>
        <p:spPr>
          <a:xfrm>
            <a:off x="3651885" y="1504315"/>
            <a:ext cx="1899264" cy="1133040"/>
          </a:xfrm>
          <a:prstGeom prst="roundRect">
            <a:avLst>
              <a:gd name="adj" fmla="val 1576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2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Se crean dos listas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UNDO = L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REDO =  [  ]</a:t>
            </a:r>
          </a:p>
          <a:p>
            <a:pPr algn="l"/>
            <a:endParaRPr lang="x-none" altLang="en-US" sz="1600"/>
          </a:p>
        </p:txBody>
      </p:sp>
      <p:sp>
        <p:nvSpPr>
          <p:cNvPr id="8" name="Rounded Rectangle 7"/>
          <p:cNvSpPr/>
          <p:nvPr/>
        </p:nvSpPr>
        <p:spPr>
          <a:xfrm>
            <a:off x="6271260" y="1504315"/>
            <a:ext cx="2225626" cy="1133040"/>
          </a:xfrm>
          <a:prstGeom prst="roundRect">
            <a:avLst>
              <a:gd name="adj" fmla="val 1576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3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Se recorre el Log desde el CP al final y se completan las listas.</a:t>
            </a:r>
          </a:p>
          <a:p>
            <a:pPr algn="l"/>
            <a:endParaRPr lang="x-none" altLang="en-US" sz="1600"/>
          </a:p>
        </p:txBody>
      </p:sp>
      <p:sp>
        <p:nvSpPr>
          <p:cNvPr id="9" name="Rounded Rectangle 8"/>
          <p:cNvSpPr/>
          <p:nvPr/>
        </p:nvSpPr>
        <p:spPr>
          <a:xfrm>
            <a:off x="4571925" y="3445921"/>
            <a:ext cx="3589986" cy="1133040"/>
          </a:xfrm>
          <a:prstGeom prst="roundRect">
            <a:avLst>
              <a:gd name="adj" fmla="val 1576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4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Se recorre el Log desde el  final hasta el inicio de c/u de las transacciones en UNDO para deshacer.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486535" y="3445510"/>
            <a:ext cx="2225626" cy="1133040"/>
          </a:xfrm>
          <a:prstGeom prst="roundRect">
            <a:avLst>
              <a:gd name="adj" fmla="val 1576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5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Se recorre el Log desde el CP hasta el final para rehacer. </a:t>
            </a:r>
          </a:p>
          <a:p>
            <a:pPr algn="l"/>
            <a:endParaRPr lang="x-none" altLang="en-US" sz="1600"/>
          </a:p>
        </p:txBody>
      </p:sp>
      <p:sp>
        <p:nvSpPr>
          <p:cNvPr id="11" name="Right Arrow 10"/>
          <p:cNvSpPr/>
          <p:nvPr/>
        </p:nvSpPr>
        <p:spPr>
          <a:xfrm>
            <a:off x="3142615" y="1931036"/>
            <a:ext cx="462445" cy="3532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5742305" y="1919606"/>
            <a:ext cx="462445" cy="3532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10800000">
            <a:off x="3919121" y="3835402"/>
            <a:ext cx="462445" cy="3532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5400000">
            <a:off x="7017927" y="2888708"/>
            <a:ext cx="467632" cy="3493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PE" dirty="0"/>
              <a:t>Recuperación basado </a:t>
            </a:r>
            <a:r>
              <a:rPr lang="es-PE" dirty="0">
                <a:sym typeface="+mn-ea"/>
              </a:rPr>
              <a:t>en </a:t>
            </a:r>
            <a:r>
              <a:rPr lang="x-none" altLang="es-PE" dirty="0">
                <a:sym typeface="+mn-ea"/>
              </a:rPr>
              <a:t>Log con c</a:t>
            </a:r>
            <a:r>
              <a:rPr lang="es-PE" dirty="0" err="1">
                <a:sym typeface="+mn-ea"/>
              </a:rPr>
              <a:t>heckpoint</a:t>
            </a:r>
            <a:br>
              <a:rPr lang="es-PE" dirty="0"/>
            </a:b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11700" y="859531"/>
            <a:ext cx="8520600" cy="3719019"/>
          </a:xfrm>
        </p:spPr>
        <p:txBody>
          <a:bodyPr/>
          <a:lstStyle/>
          <a:p>
            <a:r>
              <a:rPr lang="x-none" altLang="es-PE" sz="2000" b="1" dirty="0"/>
              <a:t>Proceso de recuperación ante una falla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11785" y="1504315"/>
            <a:ext cx="2778125" cy="1207770"/>
          </a:xfrm>
          <a:prstGeom prst="roundRect">
            <a:avLst>
              <a:gd name="adj" fmla="val 1576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1800" b="1"/>
              <a:t>1</a:t>
            </a:r>
            <a:endParaRPr lang="x-none" altLang="en-US" sz="2000" b="1"/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Se obtiene en el archivo de recomienzo la direccion del ultimo CP en el Log.</a:t>
            </a:r>
          </a:p>
          <a:p>
            <a:pPr algn="l"/>
            <a:endParaRPr lang="x-none" altLang="en-US" sz="1600"/>
          </a:p>
        </p:txBody>
      </p:sp>
      <p:sp>
        <p:nvSpPr>
          <p:cNvPr id="7" name="Rounded Rectangle 6"/>
          <p:cNvSpPr/>
          <p:nvPr/>
        </p:nvSpPr>
        <p:spPr>
          <a:xfrm>
            <a:off x="3651885" y="1504315"/>
            <a:ext cx="2047240" cy="1207770"/>
          </a:xfrm>
          <a:prstGeom prst="roundRect">
            <a:avLst>
              <a:gd name="adj" fmla="val 1576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2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Se crean dos listas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UNDO = L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REDO = </a:t>
            </a:r>
            <a:r>
              <a:rPr lang="x-none" altLang="en-US" sz="1600">
                <a:sym typeface="+mn-ea"/>
              </a:rPr>
              <a:t>[  ]</a:t>
            </a:r>
            <a:endParaRPr lang="x-none" altLang="en-US" sz="1600"/>
          </a:p>
          <a:p>
            <a:pPr algn="l"/>
            <a:endParaRPr lang="x-none" altLang="en-US" sz="1600"/>
          </a:p>
        </p:txBody>
      </p:sp>
      <p:sp>
        <p:nvSpPr>
          <p:cNvPr id="8" name="Rounded Rectangle 7"/>
          <p:cNvSpPr/>
          <p:nvPr/>
        </p:nvSpPr>
        <p:spPr>
          <a:xfrm>
            <a:off x="6271260" y="1504315"/>
            <a:ext cx="2399030" cy="1207770"/>
          </a:xfrm>
          <a:prstGeom prst="roundRect">
            <a:avLst>
              <a:gd name="adj" fmla="val 1576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3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Se recorre el Log desde el CP al final y se completan las listas.</a:t>
            </a:r>
          </a:p>
          <a:p>
            <a:pPr algn="l"/>
            <a:endParaRPr lang="x-none" altLang="en-US" sz="1600"/>
          </a:p>
        </p:txBody>
      </p:sp>
      <p:sp>
        <p:nvSpPr>
          <p:cNvPr id="9" name="Rounded Rectangle 8"/>
          <p:cNvSpPr/>
          <p:nvPr/>
        </p:nvSpPr>
        <p:spPr>
          <a:xfrm>
            <a:off x="4800600" y="3445510"/>
            <a:ext cx="3869690" cy="1207770"/>
          </a:xfrm>
          <a:prstGeom prst="roundRect">
            <a:avLst>
              <a:gd name="adj" fmla="val 1576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4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Se recorre el Log desde el  final hasta el inicio de c/u de las transacciones en UNDO para deshacer.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486535" y="3445510"/>
            <a:ext cx="2399030" cy="1207770"/>
          </a:xfrm>
          <a:prstGeom prst="roundRect">
            <a:avLst>
              <a:gd name="adj" fmla="val 1576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x-none" altLang="en-US" sz="2000" b="1"/>
              <a:t>5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x-none" altLang="en-US" sz="1600"/>
              <a:t>Se recorre el Log desde el CP hasta el final para rehacer. </a:t>
            </a:r>
          </a:p>
          <a:p>
            <a:pPr algn="l"/>
            <a:endParaRPr lang="x-none" altLang="en-US" sz="1600"/>
          </a:p>
        </p:txBody>
      </p:sp>
      <p:sp>
        <p:nvSpPr>
          <p:cNvPr id="11" name="Right Arrow 10"/>
          <p:cNvSpPr/>
          <p:nvPr/>
        </p:nvSpPr>
        <p:spPr>
          <a:xfrm>
            <a:off x="3142615" y="1931035"/>
            <a:ext cx="498475" cy="3765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5742305" y="1919605"/>
            <a:ext cx="498475" cy="3765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10800000">
            <a:off x="4102735" y="3861435"/>
            <a:ext cx="498475" cy="3765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5400000">
            <a:off x="7016115" y="2890520"/>
            <a:ext cx="498475" cy="3765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4695825" y="3368040"/>
            <a:ext cx="4298315" cy="1305560"/>
          </a:xfrm>
          <a:prstGeom prst="roundRect">
            <a:avLst>
              <a:gd name="adj" fmla="val 2358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x-none" altLang="en-US" sz="1800" b="1" dirty="0">
                <a:ln w="12700" cmpd="sng">
                  <a:noFill/>
                  <a:prstDash val="solid"/>
                </a:ln>
                <a:solidFill>
                  <a:srgbClr val="100700"/>
                </a:solidFill>
                <a:effectLst/>
              </a:rPr>
              <a:t>En modifiación diferida </a:t>
            </a:r>
            <a:r>
              <a:rPr lang="x-none" altLang="en-US" sz="1800" b="1" dirty="0">
                <a:ln w="12700" cmpd="sng">
                  <a:noFill/>
                  <a:prstDash val="solid"/>
                </a:ln>
                <a:solidFill>
                  <a:srgbClr val="100700"/>
                </a:solidFill>
                <a:effectLst/>
                <a:sym typeface="+mn-ea"/>
              </a:rPr>
              <a:t>las transacciones en UNDO </a:t>
            </a:r>
            <a:r>
              <a:rPr lang="x-none" altLang="en-US" sz="1800" b="1" dirty="0">
                <a:ln w="12700" cmpd="sng">
                  <a:noFill/>
                  <a:prstDash val="solid"/>
                </a:ln>
                <a:solidFill>
                  <a:srgbClr val="100700"/>
                </a:solidFill>
                <a:effectLst/>
              </a:rPr>
              <a:t>solo se procede  a anularlas.                                                            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>
                <a:sym typeface="+mn-ea"/>
              </a:rPr>
              <a:t>Recuperación basado en </a:t>
            </a:r>
            <a:r>
              <a:rPr lang="x-none" altLang="es-PE" dirty="0">
                <a:sym typeface="+mn-ea"/>
              </a:rPr>
              <a:t>Log con c</a:t>
            </a:r>
            <a:r>
              <a:rPr lang="es-PE" dirty="0" err="1">
                <a:sym typeface="+mn-ea"/>
              </a:rPr>
              <a:t>heckpoint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85" y="850265"/>
            <a:ext cx="8520430" cy="595630"/>
          </a:xfrm>
        </p:spPr>
        <p:txBody>
          <a:bodyPr/>
          <a:lstStyle/>
          <a:p>
            <a:r>
              <a:rPr lang="x-none" altLang="en-US" dirty="0"/>
              <a:t>Ejemplo de recuperaci</a:t>
            </a:r>
            <a:r>
              <a:rPr lang="es-PE" dirty="0">
                <a:sym typeface="+mn-ea"/>
              </a:rPr>
              <a:t>ó</a:t>
            </a:r>
            <a:r>
              <a:rPr lang="x-none" altLang="en-US" dirty="0"/>
              <a:t>n: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00" y="1487805"/>
            <a:ext cx="6391275" cy="23622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453130" y="3847465"/>
            <a:ext cx="42989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b="1">
                <a:solidFill>
                  <a:srgbClr val="0070C0"/>
                </a:solidFill>
              </a:rPr>
              <a:t>CP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6291580" y="3850005"/>
            <a:ext cx="160782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b="1">
                <a:solidFill>
                  <a:srgbClr val="FF0000"/>
                </a:solidFill>
              </a:rPr>
              <a:t>Falla del sistema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>
                <a:sym typeface="+mn-ea"/>
              </a:rPr>
              <a:t>Recuperación basado en </a:t>
            </a:r>
            <a:r>
              <a:rPr lang="x-none" altLang="es-PE" dirty="0">
                <a:sym typeface="+mn-ea"/>
              </a:rPr>
              <a:t>Log con c</a:t>
            </a:r>
            <a:r>
              <a:rPr lang="es-PE" dirty="0" err="1">
                <a:sym typeface="+mn-ea"/>
              </a:rPr>
              <a:t>heckpoint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85" y="850265"/>
            <a:ext cx="8520430" cy="595630"/>
          </a:xfrm>
        </p:spPr>
        <p:txBody>
          <a:bodyPr/>
          <a:lstStyle/>
          <a:p>
            <a:r>
              <a:rPr lang="x-none" altLang="en-US"/>
              <a:t>Ejemplo de recuperaci</a:t>
            </a:r>
            <a:r>
              <a:rPr lang="es-PE" dirty="0">
                <a:sym typeface="+mn-ea"/>
              </a:rPr>
              <a:t>ó</a:t>
            </a:r>
            <a:r>
              <a:rPr lang="x-none" altLang="en-US"/>
              <a:t>n: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935" y="1324610"/>
            <a:ext cx="4276725" cy="142176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752215" y="2746375"/>
            <a:ext cx="3587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1000"/>
              <a:t>CP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5361305" y="2746375"/>
            <a:ext cx="113474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1000"/>
              <a:t>Falla del sistema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11785" y="3341370"/>
            <a:ext cx="1416685" cy="143827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x-none" altLang="en-US" sz="1600">
                <a:solidFill>
                  <a:srgbClr val="100700"/>
                </a:solidFill>
              </a:rPr>
              <a:t>1.</a:t>
            </a:r>
          </a:p>
          <a:p>
            <a:pPr algn="l"/>
            <a:r>
              <a:rPr lang="x-none" altLang="en-US" sz="1600">
                <a:solidFill>
                  <a:srgbClr val="100700"/>
                </a:solidFill>
              </a:rPr>
              <a:t>(CP, [T3, T4])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865630" y="3341370"/>
            <a:ext cx="1623060" cy="143827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x-none" altLang="en-US" sz="1600">
                <a:solidFill>
                  <a:srgbClr val="100700"/>
                </a:solidFill>
              </a:rPr>
              <a:t>2.</a:t>
            </a:r>
          </a:p>
          <a:p>
            <a:pPr algn="l"/>
            <a:r>
              <a:rPr lang="x-none" altLang="en-US" sz="1600">
                <a:solidFill>
                  <a:srgbClr val="100700"/>
                </a:solidFill>
              </a:rPr>
              <a:t>UNDO= [T3, T4]</a:t>
            </a:r>
          </a:p>
          <a:p>
            <a:pPr algn="l"/>
            <a:r>
              <a:rPr lang="x-none" altLang="en-US" sz="1600">
                <a:solidFill>
                  <a:srgbClr val="100700"/>
                </a:solidFill>
              </a:rPr>
              <a:t>REDO=[ ]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592830" y="3341370"/>
            <a:ext cx="1973580" cy="143827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x-none" altLang="en-US" sz="1600" dirty="0">
                <a:solidFill>
                  <a:srgbClr val="100700"/>
                </a:solidFill>
              </a:rPr>
              <a:t>3.</a:t>
            </a:r>
          </a:p>
          <a:p>
            <a:pPr algn="l"/>
            <a:r>
              <a:rPr lang="x-none" altLang="en-US" sz="1600" dirty="0">
                <a:solidFill>
                  <a:srgbClr val="100700"/>
                </a:solidFill>
              </a:rPr>
              <a:t>UNDO= [</a:t>
            </a:r>
            <a:r>
              <a:rPr lang="x-none" altLang="en-US" sz="1600" i="1" strike="sngStrike" dirty="0">
                <a:solidFill>
                  <a:srgbClr val="FF0000"/>
                </a:solidFill>
              </a:rPr>
              <a:t>T3</a:t>
            </a:r>
            <a:r>
              <a:rPr lang="x-none" altLang="en-US" sz="1600" dirty="0">
                <a:solidFill>
                  <a:srgbClr val="100700"/>
                </a:solidFill>
              </a:rPr>
              <a:t>, T4, T5]</a:t>
            </a:r>
          </a:p>
          <a:p>
            <a:pPr algn="l"/>
            <a:r>
              <a:rPr lang="x-none" altLang="en-US" sz="1600" dirty="0">
                <a:solidFill>
                  <a:srgbClr val="100700"/>
                </a:solidFill>
              </a:rPr>
              <a:t>REDO=[T2, T3 ]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661660" y="3341370"/>
            <a:ext cx="1741805" cy="143827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l"/>
            <a:r>
              <a:rPr lang="x-none" altLang="en-US" sz="1600" dirty="0">
                <a:solidFill>
                  <a:srgbClr val="100700"/>
                </a:solidFill>
              </a:rPr>
              <a:t>4.</a:t>
            </a:r>
          </a:p>
          <a:p>
            <a:pPr algn="l"/>
            <a:r>
              <a:rPr lang="x-none" altLang="en-US" sz="1600" dirty="0">
                <a:solidFill>
                  <a:srgbClr val="100700"/>
                </a:solidFill>
              </a:rPr>
              <a:t>Deshacer UNDO</a:t>
            </a:r>
          </a:p>
          <a:p>
            <a:pPr algn="l"/>
            <a:endParaRPr lang="x-none" altLang="en-US" sz="1600" dirty="0">
              <a:solidFill>
                <a:srgbClr val="100700"/>
              </a:solidFill>
            </a:endParaRPr>
          </a:p>
          <a:p>
            <a:pPr algn="l"/>
            <a:r>
              <a:rPr lang="x-none" altLang="en-US" sz="1600" dirty="0">
                <a:solidFill>
                  <a:srgbClr val="100700"/>
                </a:solidFill>
              </a:rPr>
              <a:t>5.</a:t>
            </a:r>
          </a:p>
          <a:p>
            <a:pPr algn="l"/>
            <a:r>
              <a:rPr lang="x-none" altLang="en-US" sz="1600" dirty="0">
                <a:solidFill>
                  <a:srgbClr val="100700"/>
                </a:solidFill>
              </a:rPr>
              <a:t>Rehacer REDO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493635" y="3351530"/>
            <a:ext cx="1577975" cy="1438275"/>
          </a:xfrm>
          <a:prstGeom prst="roundRect">
            <a:avLst>
              <a:gd name="adj" fmla="val 15938"/>
            </a:avLst>
          </a:prstGeom>
          <a:solidFill>
            <a:schemeClr val="bg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l"/>
            <a:endParaRPr lang="x-none" altLang="en-US" sz="1200">
              <a:solidFill>
                <a:srgbClr val="100700"/>
              </a:solidFill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7472045" y="3485891"/>
            <a:ext cx="1599565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x-none" altLang="en-US" sz="1400" b="1" dirty="0">
                <a:solidFill>
                  <a:schemeClr val="tx2">
                    <a:lumMod val="50000"/>
                  </a:schemeClr>
                </a:solidFill>
              </a:rPr>
              <a:t>N</a:t>
            </a:r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o es </a:t>
            </a:r>
            <a:r>
              <a:rPr lang="en-US" sz="1400" b="1" dirty="0" err="1">
                <a:solidFill>
                  <a:schemeClr val="tx2">
                    <a:lumMod val="50000"/>
                  </a:schemeClr>
                </a:solidFill>
              </a:rPr>
              <a:t>necesario</a:t>
            </a:r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tx2">
                    <a:lumMod val="50000"/>
                  </a:schemeClr>
                </a:solidFill>
              </a:rPr>
              <a:t>hacer</a:t>
            </a:r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 REDO a T1 </a:t>
            </a:r>
            <a:r>
              <a:rPr lang="en-US" sz="1400" b="1" dirty="0" err="1">
                <a:solidFill>
                  <a:schemeClr val="tx2">
                    <a:lumMod val="50000"/>
                  </a:schemeClr>
                </a:solidFill>
              </a:rPr>
              <a:t>pues</a:t>
            </a:r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tx2">
                    <a:lumMod val="50000"/>
                  </a:schemeClr>
                </a:solidFill>
              </a:rPr>
              <a:t>esto</a:t>
            </a:r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tx2">
                    <a:lumMod val="50000"/>
                  </a:schemeClr>
                </a:solidFill>
              </a:rPr>
              <a:t>ocurrió</a:t>
            </a:r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 antes del </a:t>
            </a:r>
            <a:r>
              <a:rPr lang="en-US" sz="1400" b="1" dirty="0" err="1">
                <a:solidFill>
                  <a:schemeClr val="tx2">
                    <a:lumMod val="50000"/>
                  </a:schemeClr>
                </a:solidFill>
              </a:rPr>
              <a:t>último</a:t>
            </a:r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 checkpoint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700" y="850006"/>
            <a:ext cx="7634565" cy="3844343"/>
          </a:xfrm>
        </p:spPr>
        <p:txBody>
          <a:bodyPr/>
          <a:lstStyle/>
          <a:p>
            <a:r>
              <a:rPr lang="es-PE" sz="2000" dirty="0"/>
              <a:t>En un sistema gestor de base de datos, restaurar la BD significa:</a:t>
            </a:r>
          </a:p>
          <a:p>
            <a:pPr lvl="1"/>
            <a:r>
              <a:rPr lang="es-PE" sz="1800" dirty="0"/>
              <a:t>Re-almacenar la base de datos en un </a:t>
            </a:r>
            <a:r>
              <a:rPr lang="es-PE" sz="1800" b="1" dirty="0"/>
              <a:t>estado correcto, </a:t>
            </a:r>
            <a:r>
              <a:rPr lang="es-PE" sz="1800" dirty="0"/>
              <a:t> lo más reciente posible, si la falla ha hecho que la BD quede en un </a:t>
            </a:r>
            <a:r>
              <a:rPr lang="es-PE" sz="1800" b="1" dirty="0"/>
              <a:t>estado incorrecto. </a:t>
            </a:r>
          </a:p>
          <a:p>
            <a:pPr lvl="1"/>
            <a:r>
              <a:rPr lang="es-PE" sz="1800" dirty="0"/>
              <a:t>Implica </a:t>
            </a:r>
            <a:r>
              <a:rPr lang="es-PE" sz="1800" b="1" dirty="0"/>
              <a:t>redundancia</a:t>
            </a:r>
            <a:r>
              <a:rPr lang="es-PE" sz="1800" dirty="0"/>
              <a:t> (almacenar los estados correctos) de manera que la BD pueda ser reconstruida con estos.  </a:t>
            </a:r>
            <a:endParaRPr lang="es-PE" sz="24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9FF355-2120-44F7-A443-FF246DBCE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Ejercicio</a:t>
            </a:r>
          </a:p>
        </p:txBody>
      </p: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C4B2B24D-058A-4FD2-AD49-792C3719B821}"/>
              </a:ext>
            </a:extLst>
          </p:cNvPr>
          <p:cNvCxnSpPr/>
          <p:nvPr/>
        </p:nvCxnSpPr>
        <p:spPr>
          <a:xfrm>
            <a:off x="1017270" y="1008430"/>
            <a:ext cx="6892290" cy="0"/>
          </a:xfrm>
          <a:prstGeom prst="straightConnector1">
            <a:avLst/>
          </a:prstGeom>
          <a:ln w="28575">
            <a:solidFill>
              <a:srgbClr val="1007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2A94DA42-798F-4F15-8551-AFA3F3B05A3F}"/>
              </a:ext>
            </a:extLst>
          </p:cNvPr>
          <p:cNvSpPr txBox="1"/>
          <p:nvPr/>
        </p:nvSpPr>
        <p:spPr>
          <a:xfrm>
            <a:off x="1017270" y="700653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i="1" dirty="0"/>
              <a:t>tiempo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C2C952DB-D1CB-41D3-B274-FCE569D2CA1D}"/>
              </a:ext>
            </a:extLst>
          </p:cNvPr>
          <p:cNvCxnSpPr>
            <a:cxnSpLocks/>
          </p:cNvCxnSpPr>
          <p:nvPr/>
        </p:nvCxnSpPr>
        <p:spPr>
          <a:xfrm>
            <a:off x="3520440" y="1008430"/>
            <a:ext cx="0" cy="229743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64DF2B3-F92F-44C6-A021-34AEAD241B55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467600" y="1008430"/>
            <a:ext cx="0" cy="236981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F2462456-B95A-473C-96B1-E3ED8432A300}"/>
              </a:ext>
            </a:extLst>
          </p:cNvPr>
          <p:cNvSpPr txBox="1"/>
          <p:nvPr/>
        </p:nvSpPr>
        <p:spPr>
          <a:xfrm>
            <a:off x="2999584" y="3376761"/>
            <a:ext cx="11576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i="1" dirty="0" err="1">
                <a:solidFill>
                  <a:srgbClr val="0070C0"/>
                </a:solidFill>
              </a:rPr>
              <a:t>Checkpoint</a:t>
            </a:r>
            <a:endParaRPr lang="es-PE" b="1" i="1" dirty="0">
              <a:solidFill>
                <a:srgbClr val="0070C0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ED44F12-8767-4155-8ADD-061C1409FB79}"/>
              </a:ext>
            </a:extLst>
          </p:cNvPr>
          <p:cNvSpPr txBox="1"/>
          <p:nvPr/>
        </p:nvSpPr>
        <p:spPr>
          <a:xfrm>
            <a:off x="6659526" y="3378249"/>
            <a:ext cx="1616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i="1" dirty="0">
                <a:solidFill>
                  <a:srgbClr val="FF0000"/>
                </a:solidFill>
              </a:rPr>
              <a:t>Falla del sistema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099AC6D2-4482-480E-B80C-121CEFB7AB5D}"/>
              </a:ext>
            </a:extLst>
          </p:cNvPr>
          <p:cNvCxnSpPr>
            <a:cxnSpLocks/>
          </p:cNvCxnSpPr>
          <p:nvPr/>
        </p:nvCxnSpPr>
        <p:spPr>
          <a:xfrm>
            <a:off x="1257300" y="1522780"/>
            <a:ext cx="1742284" cy="0"/>
          </a:xfrm>
          <a:prstGeom prst="straightConnector1">
            <a:avLst/>
          </a:prstGeom>
          <a:ln w="19050">
            <a:solidFill>
              <a:srgbClr val="1007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EE4E6E2D-F7AE-46A2-B6E3-76FBB0E318D0}"/>
              </a:ext>
            </a:extLst>
          </p:cNvPr>
          <p:cNvCxnSpPr>
            <a:cxnSpLocks/>
          </p:cNvCxnSpPr>
          <p:nvPr/>
        </p:nvCxnSpPr>
        <p:spPr>
          <a:xfrm>
            <a:off x="2400300" y="2075230"/>
            <a:ext cx="923134" cy="0"/>
          </a:xfrm>
          <a:prstGeom prst="straightConnector1">
            <a:avLst/>
          </a:prstGeom>
          <a:ln w="19050">
            <a:solidFill>
              <a:srgbClr val="1007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BB6C0479-346D-44DC-AF3D-01D643DBCF5E}"/>
              </a:ext>
            </a:extLst>
          </p:cNvPr>
          <p:cNvCxnSpPr>
            <a:cxnSpLocks/>
          </p:cNvCxnSpPr>
          <p:nvPr/>
        </p:nvCxnSpPr>
        <p:spPr>
          <a:xfrm>
            <a:off x="2999584" y="2715310"/>
            <a:ext cx="4468016" cy="0"/>
          </a:xfrm>
          <a:prstGeom prst="straightConnector1">
            <a:avLst/>
          </a:prstGeom>
          <a:ln w="19050">
            <a:solidFill>
              <a:srgbClr val="1007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A6BD554E-7C7D-4511-8911-9E6D07939FCD}"/>
              </a:ext>
            </a:extLst>
          </p:cNvPr>
          <p:cNvCxnSpPr>
            <a:cxnSpLocks/>
          </p:cNvCxnSpPr>
          <p:nvPr/>
        </p:nvCxnSpPr>
        <p:spPr>
          <a:xfrm>
            <a:off x="4198620" y="2075230"/>
            <a:ext cx="1607820" cy="0"/>
          </a:xfrm>
          <a:prstGeom prst="straightConnector1">
            <a:avLst/>
          </a:prstGeom>
          <a:ln w="19050">
            <a:solidFill>
              <a:srgbClr val="1007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7AC3FAF2-54D9-4CD1-87B6-01F459370296}"/>
              </a:ext>
            </a:extLst>
          </p:cNvPr>
          <p:cNvCxnSpPr>
            <a:cxnSpLocks/>
          </p:cNvCxnSpPr>
          <p:nvPr/>
        </p:nvCxnSpPr>
        <p:spPr>
          <a:xfrm>
            <a:off x="5859780" y="1541830"/>
            <a:ext cx="1607820" cy="0"/>
          </a:xfrm>
          <a:prstGeom prst="straightConnector1">
            <a:avLst/>
          </a:prstGeom>
          <a:ln w="19050">
            <a:solidFill>
              <a:srgbClr val="1007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uadroTexto 30">
            <a:extLst>
              <a:ext uri="{FF2B5EF4-FFF2-40B4-BE49-F238E27FC236}">
                <a16:creationId xmlns:a16="http://schemas.microsoft.com/office/drawing/2014/main" id="{5166AC99-2D44-4B54-B927-10617AECDBF8}"/>
              </a:ext>
            </a:extLst>
          </p:cNvPr>
          <p:cNvSpPr txBox="1"/>
          <p:nvPr/>
        </p:nvSpPr>
        <p:spPr>
          <a:xfrm>
            <a:off x="2350302" y="1229733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i="1" dirty="0"/>
              <a:t>commit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65A6364E-B0E8-40F7-898C-785C8CABF024}"/>
              </a:ext>
            </a:extLst>
          </p:cNvPr>
          <p:cNvSpPr txBox="1"/>
          <p:nvPr/>
        </p:nvSpPr>
        <p:spPr>
          <a:xfrm>
            <a:off x="2826199" y="1767453"/>
            <a:ext cx="591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i="1" dirty="0"/>
              <a:t>abort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8A1953E3-97DD-4E86-9C32-DD2026B1F57D}"/>
              </a:ext>
            </a:extLst>
          </p:cNvPr>
          <p:cNvSpPr txBox="1"/>
          <p:nvPr/>
        </p:nvSpPr>
        <p:spPr>
          <a:xfrm>
            <a:off x="5180058" y="1767453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i="1" dirty="0"/>
              <a:t>commit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7B91DA23-FE18-4B22-90A1-D68550F0887D}"/>
              </a:ext>
            </a:extLst>
          </p:cNvPr>
          <p:cNvSpPr txBox="1"/>
          <p:nvPr/>
        </p:nvSpPr>
        <p:spPr>
          <a:xfrm>
            <a:off x="1149173" y="1186589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T1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D8A75307-CC13-4FB0-BB80-8732F5617873}"/>
              </a:ext>
            </a:extLst>
          </p:cNvPr>
          <p:cNvSpPr txBox="1"/>
          <p:nvPr/>
        </p:nvSpPr>
        <p:spPr>
          <a:xfrm>
            <a:off x="2296804" y="1752724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T2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2512CEF9-13D8-40B4-8196-384B2FF34D38}"/>
              </a:ext>
            </a:extLst>
          </p:cNvPr>
          <p:cNvSpPr txBox="1"/>
          <p:nvPr/>
        </p:nvSpPr>
        <p:spPr>
          <a:xfrm>
            <a:off x="2861867" y="2418217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T3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5B7490BC-DF3D-4110-991A-0C8C0A023C80}"/>
              </a:ext>
            </a:extLst>
          </p:cNvPr>
          <p:cNvSpPr txBox="1"/>
          <p:nvPr/>
        </p:nvSpPr>
        <p:spPr>
          <a:xfrm>
            <a:off x="4052080" y="1791892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T4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1FFA459-BC9F-4912-8908-705AEBB62850}"/>
              </a:ext>
            </a:extLst>
          </p:cNvPr>
          <p:cNvSpPr txBox="1"/>
          <p:nvPr/>
        </p:nvSpPr>
        <p:spPr>
          <a:xfrm>
            <a:off x="5720189" y="1246273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T5</a:t>
            </a:r>
          </a:p>
        </p:txBody>
      </p:sp>
      <p:sp>
        <p:nvSpPr>
          <p:cNvPr id="22" name="Rounded Rectangle 7"/>
          <p:cNvSpPr/>
          <p:nvPr/>
        </p:nvSpPr>
        <p:spPr>
          <a:xfrm>
            <a:off x="239395" y="3876571"/>
            <a:ext cx="1416685" cy="1090038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x-none" altLang="en-US" dirty="0">
                <a:solidFill>
                  <a:srgbClr val="100700"/>
                </a:solidFill>
              </a:rPr>
              <a:t>1.</a:t>
            </a:r>
          </a:p>
          <a:p>
            <a:pPr algn="l"/>
            <a:r>
              <a:rPr lang="x-none" altLang="en-US" dirty="0">
                <a:solidFill>
                  <a:srgbClr val="100700"/>
                </a:solidFill>
              </a:rPr>
              <a:t>(CP, [</a:t>
            </a:r>
            <a:r>
              <a:rPr lang="es-PE" altLang="en-US" dirty="0">
                <a:solidFill>
                  <a:srgbClr val="100700"/>
                </a:solidFill>
              </a:rPr>
              <a:t>T3</a:t>
            </a:r>
            <a:r>
              <a:rPr lang="x-none" altLang="en-US" dirty="0">
                <a:solidFill>
                  <a:srgbClr val="100700"/>
                </a:solidFill>
              </a:rPr>
              <a:t>])</a:t>
            </a:r>
          </a:p>
        </p:txBody>
      </p:sp>
      <p:sp>
        <p:nvSpPr>
          <p:cNvPr id="23" name="Rounded Rectangle 8"/>
          <p:cNvSpPr/>
          <p:nvPr/>
        </p:nvSpPr>
        <p:spPr>
          <a:xfrm>
            <a:off x="1793240" y="3876571"/>
            <a:ext cx="1623060" cy="1090038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x-none" altLang="en-US" dirty="0">
                <a:solidFill>
                  <a:srgbClr val="100700"/>
                </a:solidFill>
              </a:rPr>
              <a:t>2.</a:t>
            </a:r>
          </a:p>
          <a:p>
            <a:pPr algn="l"/>
            <a:r>
              <a:rPr lang="x-none" altLang="en-US" dirty="0">
                <a:solidFill>
                  <a:srgbClr val="100700"/>
                </a:solidFill>
              </a:rPr>
              <a:t>UNDO= [</a:t>
            </a:r>
            <a:r>
              <a:rPr lang="es-PE" altLang="en-US" dirty="0">
                <a:solidFill>
                  <a:srgbClr val="100700"/>
                </a:solidFill>
              </a:rPr>
              <a:t>T3</a:t>
            </a:r>
            <a:r>
              <a:rPr lang="x-none" altLang="en-US" dirty="0">
                <a:solidFill>
                  <a:srgbClr val="100700"/>
                </a:solidFill>
              </a:rPr>
              <a:t>]</a:t>
            </a:r>
          </a:p>
          <a:p>
            <a:pPr algn="l"/>
            <a:r>
              <a:rPr lang="x-none" altLang="en-US" dirty="0">
                <a:solidFill>
                  <a:srgbClr val="100700"/>
                </a:solidFill>
              </a:rPr>
              <a:t>REDO=[ ]</a:t>
            </a:r>
          </a:p>
        </p:txBody>
      </p:sp>
      <p:sp>
        <p:nvSpPr>
          <p:cNvPr id="24" name="Rounded Rectangle 9"/>
          <p:cNvSpPr/>
          <p:nvPr/>
        </p:nvSpPr>
        <p:spPr>
          <a:xfrm>
            <a:off x="3520440" y="3876571"/>
            <a:ext cx="1973580" cy="1090038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l"/>
            <a:r>
              <a:rPr lang="x-none" altLang="en-US" dirty="0">
                <a:solidFill>
                  <a:srgbClr val="100700"/>
                </a:solidFill>
              </a:rPr>
              <a:t>3.</a:t>
            </a:r>
          </a:p>
          <a:p>
            <a:pPr algn="l"/>
            <a:r>
              <a:rPr lang="x-none" altLang="en-US" dirty="0">
                <a:solidFill>
                  <a:srgbClr val="100700"/>
                </a:solidFill>
              </a:rPr>
              <a:t>UNDO= [</a:t>
            </a:r>
            <a:r>
              <a:rPr lang="es-PE" altLang="en-US" dirty="0">
                <a:solidFill>
                  <a:srgbClr val="100700"/>
                </a:solidFill>
              </a:rPr>
              <a:t>T3,T5</a:t>
            </a:r>
            <a:r>
              <a:rPr lang="x-none" altLang="en-US" dirty="0">
                <a:solidFill>
                  <a:srgbClr val="100700"/>
                </a:solidFill>
              </a:rPr>
              <a:t>]</a:t>
            </a:r>
          </a:p>
          <a:p>
            <a:pPr algn="l"/>
            <a:r>
              <a:rPr lang="x-none" altLang="en-US" dirty="0">
                <a:solidFill>
                  <a:srgbClr val="100700"/>
                </a:solidFill>
              </a:rPr>
              <a:t>REDO=[</a:t>
            </a:r>
            <a:r>
              <a:rPr lang="es-PE" altLang="en-US" dirty="0">
                <a:solidFill>
                  <a:srgbClr val="100700"/>
                </a:solidFill>
              </a:rPr>
              <a:t>T4</a:t>
            </a:r>
            <a:r>
              <a:rPr lang="x-none" altLang="en-US" dirty="0">
                <a:solidFill>
                  <a:srgbClr val="100700"/>
                </a:solidFill>
              </a:rPr>
              <a:t>]</a:t>
            </a:r>
          </a:p>
        </p:txBody>
      </p:sp>
      <p:sp>
        <p:nvSpPr>
          <p:cNvPr id="25" name="Rounded Rectangle 10"/>
          <p:cNvSpPr/>
          <p:nvPr/>
        </p:nvSpPr>
        <p:spPr>
          <a:xfrm>
            <a:off x="5589270" y="3876571"/>
            <a:ext cx="1741805" cy="1090038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l"/>
            <a:r>
              <a:rPr lang="x-none" altLang="en-US" sz="1400" dirty="0">
                <a:solidFill>
                  <a:srgbClr val="100700"/>
                </a:solidFill>
              </a:rPr>
              <a:t>4.</a:t>
            </a:r>
          </a:p>
          <a:p>
            <a:pPr algn="l"/>
            <a:r>
              <a:rPr lang="x-none" altLang="en-US" sz="1400" dirty="0">
                <a:solidFill>
                  <a:srgbClr val="100700"/>
                </a:solidFill>
              </a:rPr>
              <a:t>Deshacer UNDO</a:t>
            </a:r>
          </a:p>
          <a:p>
            <a:pPr algn="l"/>
            <a:endParaRPr lang="x-none" altLang="en-US" sz="1400" dirty="0">
              <a:solidFill>
                <a:srgbClr val="100700"/>
              </a:solidFill>
            </a:endParaRPr>
          </a:p>
          <a:p>
            <a:pPr algn="l"/>
            <a:r>
              <a:rPr lang="x-none" altLang="en-US" sz="1400" dirty="0">
                <a:solidFill>
                  <a:srgbClr val="100700"/>
                </a:solidFill>
              </a:rPr>
              <a:t>5.</a:t>
            </a:r>
          </a:p>
          <a:p>
            <a:pPr algn="l"/>
            <a:r>
              <a:rPr lang="x-none" altLang="en-US" sz="1400" dirty="0">
                <a:solidFill>
                  <a:srgbClr val="100700"/>
                </a:solidFill>
              </a:rPr>
              <a:t>Rehacer REDO</a:t>
            </a:r>
          </a:p>
        </p:txBody>
      </p:sp>
      <p:sp>
        <p:nvSpPr>
          <p:cNvPr id="29" name="Rounded Rectangle 12"/>
          <p:cNvSpPr/>
          <p:nvPr/>
        </p:nvSpPr>
        <p:spPr>
          <a:xfrm>
            <a:off x="7421245" y="3886731"/>
            <a:ext cx="1577975" cy="1090038"/>
          </a:xfrm>
          <a:prstGeom prst="roundRect">
            <a:avLst>
              <a:gd name="adj" fmla="val 15938"/>
            </a:avLst>
          </a:prstGeom>
          <a:solidFill>
            <a:schemeClr val="bg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l"/>
            <a:endParaRPr lang="x-none" altLang="en-US">
              <a:solidFill>
                <a:srgbClr val="100700"/>
              </a:solidFill>
            </a:endParaRPr>
          </a:p>
        </p:txBody>
      </p:sp>
      <p:sp>
        <p:nvSpPr>
          <p:cNvPr id="27" name="Text Box 11"/>
          <p:cNvSpPr txBox="1"/>
          <p:nvPr/>
        </p:nvSpPr>
        <p:spPr>
          <a:xfrm>
            <a:off x="7399655" y="4027332"/>
            <a:ext cx="1599565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x-none" altLang="en-US" sz="1000" b="1" dirty="0">
                <a:solidFill>
                  <a:schemeClr val="tx2">
                    <a:lumMod val="50000"/>
                  </a:schemeClr>
                </a:solidFill>
              </a:rPr>
              <a:t>N</a:t>
            </a:r>
            <a:r>
              <a:rPr lang="en-US" sz="1000" b="1" dirty="0">
                <a:solidFill>
                  <a:schemeClr val="tx2">
                    <a:lumMod val="50000"/>
                  </a:schemeClr>
                </a:solidFill>
              </a:rPr>
              <a:t>o </a:t>
            </a:r>
            <a:r>
              <a:rPr lang="en-US" sz="1000" b="1" dirty="0" err="1">
                <a:solidFill>
                  <a:schemeClr val="tx2">
                    <a:lumMod val="50000"/>
                  </a:schemeClr>
                </a:solidFill>
              </a:rPr>
              <a:t>es</a:t>
            </a:r>
            <a:r>
              <a:rPr lang="en-US" sz="1000"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000" b="1" dirty="0" err="1">
                <a:solidFill>
                  <a:schemeClr val="tx2">
                    <a:lumMod val="50000"/>
                  </a:schemeClr>
                </a:solidFill>
              </a:rPr>
              <a:t>necesario</a:t>
            </a:r>
            <a:r>
              <a:rPr lang="en-US" sz="1000"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000" b="1" dirty="0" err="1">
                <a:solidFill>
                  <a:schemeClr val="tx2">
                    <a:lumMod val="50000"/>
                  </a:schemeClr>
                </a:solidFill>
              </a:rPr>
              <a:t>hacer</a:t>
            </a:r>
            <a:r>
              <a:rPr lang="en-US" sz="1000" b="1" dirty="0">
                <a:solidFill>
                  <a:schemeClr val="tx2">
                    <a:lumMod val="50000"/>
                  </a:schemeClr>
                </a:solidFill>
              </a:rPr>
              <a:t> REDO a T1 </a:t>
            </a:r>
            <a:r>
              <a:rPr lang="en-US" sz="1000" b="1" dirty="0" err="1">
                <a:solidFill>
                  <a:schemeClr val="tx2">
                    <a:lumMod val="50000"/>
                  </a:schemeClr>
                </a:solidFill>
              </a:rPr>
              <a:t>pues</a:t>
            </a:r>
            <a:r>
              <a:rPr lang="en-US" sz="1000"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000" b="1" dirty="0" err="1">
                <a:solidFill>
                  <a:schemeClr val="tx2">
                    <a:lumMod val="50000"/>
                  </a:schemeClr>
                </a:solidFill>
              </a:rPr>
              <a:t>esto</a:t>
            </a:r>
            <a:r>
              <a:rPr lang="en-US" sz="1000"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1000" b="1" dirty="0" err="1">
                <a:solidFill>
                  <a:schemeClr val="tx2">
                    <a:lumMod val="50000"/>
                  </a:schemeClr>
                </a:solidFill>
              </a:rPr>
              <a:t>ocurrió</a:t>
            </a:r>
            <a:r>
              <a:rPr lang="en-US" sz="1000" b="1" dirty="0">
                <a:solidFill>
                  <a:schemeClr val="tx2">
                    <a:lumMod val="50000"/>
                  </a:schemeClr>
                </a:solidFill>
              </a:rPr>
              <a:t> antes del </a:t>
            </a:r>
            <a:r>
              <a:rPr lang="en-US" sz="1000" b="1" dirty="0" err="1">
                <a:solidFill>
                  <a:schemeClr val="tx2">
                    <a:lumMod val="50000"/>
                  </a:schemeClr>
                </a:solidFill>
              </a:rPr>
              <a:t>último</a:t>
            </a:r>
            <a:r>
              <a:rPr lang="en-US" sz="1000" b="1" dirty="0">
                <a:solidFill>
                  <a:schemeClr val="tx2">
                    <a:lumMod val="50000"/>
                  </a:schemeClr>
                </a:solidFill>
              </a:rPr>
              <a:t> checkpoint</a:t>
            </a:r>
          </a:p>
        </p:txBody>
      </p:sp>
    </p:spTree>
    <p:extLst>
      <p:ext uri="{BB962C8B-B14F-4D97-AF65-F5344CB8AC3E}">
        <p14:creationId xmlns:p14="http://schemas.microsoft.com/office/powerpoint/2010/main" val="355840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>
                <a:sym typeface="+mn-ea"/>
              </a:rPr>
              <a:t>Recuperación </a:t>
            </a:r>
            <a:r>
              <a:rPr lang="x-none" altLang="en-US"/>
              <a:t> en fallas de almacenamiento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796031"/>
            <a:ext cx="7673201" cy="4065744"/>
          </a:xfrm>
        </p:spPr>
        <p:txBody>
          <a:bodyPr>
            <a:normAutofit fontScale="92500" lnSpcReduction="10000"/>
          </a:bodyPr>
          <a:lstStyle/>
          <a:p>
            <a:r>
              <a:rPr lang="x-none" altLang="en-US" b="1" dirty="0"/>
              <a:t>Backups</a:t>
            </a:r>
            <a:endParaRPr lang="x-none" altLang="en-US" dirty="0"/>
          </a:p>
          <a:p>
            <a:pPr lvl="1"/>
            <a:r>
              <a:rPr lang="x-none" altLang="en-US" dirty="0"/>
              <a:t>Copias de la BD completa o parcial hasta una fecha dada.</a:t>
            </a:r>
          </a:p>
          <a:p>
            <a:pPr lvl="1"/>
            <a:r>
              <a:rPr lang="x-none" altLang="en-US" dirty="0"/>
              <a:t>El Administrador de BD debe programar respaldos periódicos.</a:t>
            </a:r>
          </a:p>
          <a:p>
            <a:pPr lvl="1"/>
            <a:r>
              <a:rPr lang="x-none" altLang="en-US" dirty="0"/>
              <a:t>Para la recuperaci</a:t>
            </a:r>
            <a:r>
              <a:rPr lang="es-PE" dirty="0">
                <a:sym typeface="+mn-ea"/>
              </a:rPr>
              <a:t>ó</a:t>
            </a:r>
            <a:r>
              <a:rPr lang="x-none" altLang="en-US" dirty="0"/>
              <a:t>n se usa el respaldo y el Log para las actualizaciones posteriores. </a:t>
            </a:r>
          </a:p>
          <a:p>
            <a:pPr marL="0" indent="0">
              <a:buNone/>
            </a:pPr>
            <a:endParaRPr lang="x-none" altLang="en-US" dirty="0"/>
          </a:p>
          <a:p>
            <a:r>
              <a:rPr lang="x-none" altLang="en-US" b="1" dirty="0"/>
              <a:t>Replicaci</a:t>
            </a:r>
            <a:r>
              <a:rPr lang="es-PE" b="1" dirty="0">
                <a:sym typeface="+mn-ea"/>
              </a:rPr>
              <a:t>ó</a:t>
            </a:r>
            <a:r>
              <a:rPr lang="x-none" altLang="en-US" b="1" dirty="0"/>
              <a:t>n</a:t>
            </a:r>
            <a:endParaRPr lang="x-none" altLang="en-US" dirty="0"/>
          </a:p>
          <a:p>
            <a:pPr lvl="1"/>
            <a:r>
              <a:rPr lang="x-none" altLang="en-US" dirty="0"/>
              <a:t>Mantener una BD en otra localización o nodo, que se actualiza a la par de la original, como consecuencia:</a:t>
            </a:r>
          </a:p>
          <a:p>
            <a:pPr lvl="2"/>
            <a:r>
              <a:rPr lang="x-none" altLang="en-US" sz="1700" dirty="0"/>
              <a:t>Aumenta la disponibilidad de la BD en caso de fallas</a:t>
            </a:r>
          </a:p>
          <a:p>
            <a:pPr lvl="2"/>
            <a:r>
              <a:rPr lang="x-none" altLang="en-US" sz="1700" dirty="0"/>
              <a:t>Aumenta también los costos de almacenamiento y comunicación. 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8131" y="982980"/>
            <a:ext cx="2213932" cy="2854924"/>
          </a:xfrm>
        </p:spPr>
        <p:txBody>
          <a:bodyPr>
            <a:normAutofit/>
          </a:bodyPr>
          <a:lstStyle/>
          <a:p>
            <a:r>
              <a:rPr lang="x-none" sz="2400" dirty="0">
                <a:sym typeface="+mn-ea"/>
              </a:rPr>
              <a:t>Componentes de una Sistema Administrador de Base de Datos.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076" y="617005"/>
            <a:ext cx="5662295" cy="4244340"/>
          </a:xfrm>
          <a:prstGeom prst="rect">
            <a:avLst/>
          </a:prstGeom>
        </p:spPr>
      </p:pic>
      <p:sp>
        <p:nvSpPr>
          <p:cNvPr id="7" name="Cilindro 3"/>
          <p:cNvSpPr/>
          <p:nvPr/>
        </p:nvSpPr>
        <p:spPr>
          <a:xfrm>
            <a:off x="2190490" y="4110998"/>
            <a:ext cx="1100455" cy="669290"/>
          </a:xfrm>
          <a:prstGeom prst="can">
            <a:avLst>
              <a:gd name="adj" fmla="val 16473"/>
            </a:avLst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9" name="CuadroTexto 28"/>
          <p:cNvSpPr txBox="1"/>
          <p:nvPr/>
        </p:nvSpPr>
        <p:spPr>
          <a:xfrm>
            <a:off x="2492063" y="4291754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>
                <a:solidFill>
                  <a:schemeClr val="bg1"/>
                </a:solidFill>
              </a:rPr>
              <a:t>Log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700" y="778007"/>
            <a:ext cx="8520600" cy="481993"/>
          </a:xfrm>
        </p:spPr>
        <p:txBody>
          <a:bodyPr>
            <a:normAutofit fontScale="92500" lnSpcReduction="20000"/>
          </a:bodyPr>
          <a:lstStyle/>
          <a:p>
            <a:r>
              <a:rPr lang="es-PE" b="1" dirty="0"/>
              <a:t>Tipo de fallas en un SGBD:</a:t>
            </a:r>
          </a:p>
          <a:p>
            <a:pPr marL="0" indent="0">
              <a:buNone/>
            </a:pPr>
            <a:endParaRPr lang="es-PE" sz="2000" dirty="0"/>
          </a:p>
        </p:txBody>
      </p:sp>
      <p:grpSp>
        <p:nvGrpSpPr>
          <p:cNvPr id="11" name="Grupo 10"/>
          <p:cNvGrpSpPr/>
          <p:nvPr/>
        </p:nvGrpSpPr>
        <p:grpSpPr>
          <a:xfrm>
            <a:off x="311625" y="1409528"/>
            <a:ext cx="2724470" cy="3436795"/>
            <a:chOff x="616330" y="1504801"/>
            <a:chExt cx="2498681" cy="3436795"/>
          </a:xfrm>
        </p:grpSpPr>
        <p:grpSp>
          <p:nvGrpSpPr>
            <p:cNvPr id="5" name="Grupo 4"/>
            <p:cNvGrpSpPr/>
            <p:nvPr/>
          </p:nvGrpSpPr>
          <p:grpSpPr>
            <a:xfrm>
              <a:off x="616330" y="1504801"/>
              <a:ext cx="2498681" cy="660268"/>
              <a:chOff x="2562" y="0"/>
              <a:chExt cx="2498681" cy="660268"/>
            </a:xfrm>
          </p:grpSpPr>
          <p:sp>
            <p:nvSpPr>
              <p:cNvPr id="9" name="Rectángulo 8"/>
              <p:cNvSpPr/>
              <p:nvPr/>
            </p:nvSpPr>
            <p:spPr>
              <a:xfrm>
                <a:off x="2562" y="0"/>
                <a:ext cx="2498681" cy="660268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0" name="CuadroTexto 9"/>
              <p:cNvSpPr txBox="1"/>
              <p:nvPr/>
            </p:nvSpPr>
            <p:spPr>
              <a:xfrm>
                <a:off x="2562" y="0"/>
                <a:ext cx="2498681" cy="66026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35128" tIns="77216" rIns="135128" bIns="77216" numCol="1" spcCol="1270" anchor="ctr" anchorCtr="0">
                <a:noAutofit/>
              </a:bodyPr>
              <a:lstStyle/>
              <a:p>
                <a:pPr lvl="0" algn="ctr" defTabSz="8445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s-ES" sz="1900" kern="1200" dirty="0"/>
                  <a:t>Fallas locales a la transacción</a:t>
                </a:r>
              </a:p>
            </p:txBody>
          </p:sp>
        </p:grpSp>
        <p:sp>
          <p:nvSpPr>
            <p:cNvPr id="7" name="Rectángulo 6"/>
            <p:cNvSpPr/>
            <p:nvPr/>
          </p:nvSpPr>
          <p:spPr>
            <a:xfrm>
              <a:off x="616330" y="2219951"/>
              <a:ext cx="2498681" cy="2721645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CuadroTexto 7"/>
            <p:cNvSpPr txBox="1"/>
            <p:nvPr/>
          </p:nvSpPr>
          <p:spPr>
            <a:xfrm>
              <a:off x="616330" y="2200702"/>
              <a:ext cx="2498681" cy="27408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0010" tIns="80010" rIns="106680" bIns="120015" numCol="1" spcCol="1270" anchor="t" anchorCtr="0">
              <a:noAutofit/>
            </a:bodyPr>
            <a:lstStyle/>
            <a:p>
              <a:pPr marL="342900" lvl="1" indent="-342900" algn="l" defTabSz="666750">
                <a:spcBef>
                  <a:spcPct val="0"/>
                </a:spcBef>
                <a:spcAft>
                  <a:spcPct val="15000"/>
                </a:spcAft>
                <a:buFont typeface="+mj-lt"/>
                <a:buAutoNum type="alphaLcParenR"/>
              </a:pPr>
              <a:r>
                <a:rPr lang="es-ES" sz="1500" kern="1200" dirty="0">
                  <a:solidFill>
                    <a:schemeClr val="tx1"/>
                  </a:solidFill>
                </a:rPr>
                <a:t>Son detectados por el código de la aplicación y son manejados por este. Ej. Condición de fondos insuficiente en la transferencia.</a:t>
              </a:r>
            </a:p>
            <a:p>
              <a:pPr marL="342900" lvl="1" indent="-342900" algn="l" defTabSz="666750">
                <a:spcBef>
                  <a:spcPct val="0"/>
                </a:spcBef>
                <a:spcAft>
                  <a:spcPct val="15000"/>
                </a:spcAft>
                <a:buFont typeface="+mj-lt"/>
                <a:buAutoNum type="alphaLcParenR"/>
              </a:pPr>
              <a:r>
                <a:rPr lang="es-ES" sz="1500" kern="1200" dirty="0">
                  <a:solidFill>
                    <a:schemeClr val="tx1"/>
                  </a:solidFill>
                </a:rPr>
                <a:t>No son explícitamente manejadas por el código de aplicación. Ej. </a:t>
              </a:r>
              <a:r>
                <a:rPr lang="es-ES" sz="1500" kern="1200" dirty="0" err="1">
                  <a:solidFill>
                    <a:schemeClr val="tx1"/>
                  </a:solidFill>
                </a:rPr>
                <a:t>Overflow</a:t>
              </a:r>
              <a:r>
                <a:rPr lang="es-ES" sz="1500" kern="1200" dirty="0">
                  <a:solidFill>
                    <a:schemeClr val="tx1"/>
                  </a:solidFill>
                </a:rPr>
                <a:t> aritmético.</a:t>
              </a:r>
            </a:p>
          </p:txBody>
        </p:sp>
      </p:grpSp>
      <p:grpSp>
        <p:nvGrpSpPr>
          <p:cNvPr id="12" name="Grupo 11"/>
          <p:cNvGrpSpPr/>
          <p:nvPr/>
        </p:nvGrpSpPr>
        <p:grpSpPr>
          <a:xfrm>
            <a:off x="3283660" y="1409528"/>
            <a:ext cx="2724470" cy="3436795"/>
            <a:chOff x="616330" y="1504801"/>
            <a:chExt cx="2498681" cy="3436795"/>
          </a:xfrm>
        </p:grpSpPr>
        <p:grpSp>
          <p:nvGrpSpPr>
            <p:cNvPr id="13" name="Grupo 12"/>
            <p:cNvGrpSpPr/>
            <p:nvPr/>
          </p:nvGrpSpPr>
          <p:grpSpPr>
            <a:xfrm>
              <a:off x="616330" y="1504801"/>
              <a:ext cx="2498681" cy="660268"/>
              <a:chOff x="2562" y="0"/>
              <a:chExt cx="2498681" cy="660268"/>
            </a:xfrm>
          </p:grpSpPr>
          <p:sp>
            <p:nvSpPr>
              <p:cNvPr id="16" name="Rectángulo 15"/>
              <p:cNvSpPr/>
              <p:nvPr/>
            </p:nvSpPr>
            <p:spPr>
              <a:xfrm>
                <a:off x="2562" y="0"/>
                <a:ext cx="2498681" cy="660268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CuadroTexto 16"/>
              <p:cNvSpPr txBox="1"/>
              <p:nvPr/>
            </p:nvSpPr>
            <p:spPr>
              <a:xfrm>
                <a:off x="2562" y="0"/>
                <a:ext cx="2498681" cy="66026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35128" tIns="77216" rIns="135128" bIns="77216" numCol="1" spcCol="1270" anchor="ctr" anchorCtr="0">
                <a:noAutofit/>
              </a:bodyPr>
              <a:lstStyle/>
              <a:p>
                <a:pPr lvl="0"/>
                <a:r>
                  <a:rPr lang="es-ES" sz="2000" dirty="0"/>
                  <a:t>Fallas en el sistema</a:t>
                </a:r>
              </a:p>
            </p:txBody>
          </p:sp>
        </p:grpSp>
        <p:sp>
          <p:nvSpPr>
            <p:cNvPr id="14" name="Rectángulo 13"/>
            <p:cNvSpPr/>
            <p:nvPr/>
          </p:nvSpPr>
          <p:spPr>
            <a:xfrm>
              <a:off x="616330" y="2219951"/>
              <a:ext cx="2498681" cy="2721645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CuadroTexto 14"/>
            <p:cNvSpPr txBox="1"/>
            <p:nvPr/>
          </p:nvSpPr>
          <p:spPr>
            <a:xfrm>
              <a:off x="616330" y="2200702"/>
              <a:ext cx="2498681" cy="27408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0010" tIns="80010" rIns="106680" bIns="120015" numCol="1" spcCol="1270" anchor="t" anchorCtr="0">
              <a:noAutofit/>
            </a:bodyPr>
            <a:lstStyle/>
            <a:p>
              <a:pPr marL="342900" lvl="1" indent="-342900" algn="l" defTabSz="666750">
                <a:spcBef>
                  <a:spcPct val="0"/>
                </a:spcBef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r>
                <a:rPr lang="es-ES" sz="1500" kern="1200" dirty="0">
                  <a:solidFill>
                    <a:schemeClr val="tx1"/>
                  </a:solidFill>
                </a:rPr>
                <a:t>Afectan a todas las transacciones que se están realizando en ese momento, pero no daña la BD (física). Ej. Falla del CPU, falla eléctrico, falla del software.   </a:t>
              </a:r>
            </a:p>
          </p:txBody>
        </p:sp>
      </p:grpSp>
      <p:grpSp>
        <p:nvGrpSpPr>
          <p:cNvPr id="18" name="Grupo 17"/>
          <p:cNvGrpSpPr/>
          <p:nvPr/>
        </p:nvGrpSpPr>
        <p:grpSpPr>
          <a:xfrm>
            <a:off x="6225790" y="1409528"/>
            <a:ext cx="2724470" cy="3436795"/>
            <a:chOff x="616330" y="1504801"/>
            <a:chExt cx="2498681" cy="3436795"/>
          </a:xfrm>
        </p:grpSpPr>
        <p:grpSp>
          <p:nvGrpSpPr>
            <p:cNvPr id="19" name="Grupo 18"/>
            <p:cNvGrpSpPr/>
            <p:nvPr/>
          </p:nvGrpSpPr>
          <p:grpSpPr>
            <a:xfrm>
              <a:off x="616330" y="1504801"/>
              <a:ext cx="2498681" cy="660268"/>
              <a:chOff x="2562" y="0"/>
              <a:chExt cx="2498681" cy="660268"/>
            </a:xfrm>
          </p:grpSpPr>
          <p:sp>
            <p:nvSpPr>
              <p:cNvPr id="22" name="Rectángulo 21"/>
              <p:cNvSpPr/>
              <p:nvPr/>
            </p:nvSpPr>
            <p:spPr>
              <a:xfrm>
                <a:off x="2562" y="0"/>
                <a:ext cx="2498681" cy="660268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3" name="CuadroTexto 22"/>
              <p:cNvSpPr txBox="1"/>
              <p:nvPr/>
            </p:nvSpPr>
            <p:spPr>
              <a:xfrm>
                <a:off x="2562" y="0"/>
                <a:ext cx="2498681" cy="66026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35128" tIns="77216" rIns="135128" bIns="77216" numCol="1" spcCol="1270" anchor="ctr" anchorCtr="0">
                <a:noAutofit/>
              </a:bodyPr>
              <a:lstStyle/>
              <a:p>
                <a:pPr lvl="0"/>
                <a:r>
                  <a:rPr lang="es-ES" sz="2000" dirty="0"/>
                  <a:t>Fallas en los medio de almacenamiento</a:t>
                </a:r>
              </a:p>
            </p:txBody>
          </p:sp>
        </p:grpSp>
        <p:sp>
          <p:nvSpPr>
            <p:cNvPr id="20" name="Rectángulo 19"/>
            <p:cNvSpPr/>
            <p:nvPr/>
          </p:nvSpPr>
          <p:spPr>
            <a:xfrm>
              <a:off x="616330" y="2219951"/>
              <a:ext cx="2498681" cy="2721645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1" name="CuadroTexto 20"/>
            <p:cNvSpPr txBox="1"/>
            <p:nvPr/>
          </p:nvSpPr>
          <p:spPr>
            <a:xfrm>
              <a:off x="616330" y="2200702"/>
              <a:ext cx="2498681" cy="27408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0010" tIns="80010" rIns="106680" bIns="120015" numCol="1" spcCol="1270" anchor="t" anchorCtr="0">
              <a:noAutofit/>
            </a:bodyPr>
            <a:lstStyle/>
            <a:p>
              <a:pPr marL="342900" lvl="1" indent="-342900" algn="l" defTabSz="666750">
                <a:spcBef>
                  <a:spcPct val="0"/>
                </a:spcBef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r>
                <a:rPr lang="es-ES" sz="1500" kern="1200" dirty="0">
                  <a:solidFill>
                    <a:schemeClr val="tx1"/>
                  </a:solidFill>
                </a:rPr>
                <a:t>Dañan en la BD o una porción de esta y afectan a todas las transacciones que estaban usando esa porción en el momento de la falla. Ej. Cabeza lectora que raya el disco. 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700" y="778007"/>
            <a:ext cx="8520600" cy="423240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s-PE" b="1" dirty="0"/>
              <a:t>Técnica de recuperación: </a:t>
            </a:r>
          </a:p>
          <a:p>
            <a:pPr lvl="1">
              <a:lnSpc>
                <a:spcPct val="100000"/>
              </a:lnSpc>
            </a:pPr>
            <a:r>
              <a:rPr lang="es-PE" sz="1600" b="1" dirty="0"/>
              <a:t>Recuperación basada en Log</a:t>
            </a:r>
          </a:p>
          <a:p>
            <a:pPr lvl="2">
              <a:lnSpc>
                <a:spcPct val="100000"/>
              </a:lnSpc>
            </a:pPr>
            <a:r>
              <a:rPr lang="es-PE" dirty="0"/>
              <a:t>Registros de log</a:t>
            </a:r>
          </a:p>
          <a:p>
            <a:pPr lvl="2">
              <a:lnSpc>
                <a:spcPct val="100000"/>
              </a:lnSpc>
            </a:pPr>
            <a:r>
              <a:rPr lang="es-PE" dirty="0"/>
              <a:t>Modificación diferida</a:t>
            </a:r>
          </a:p>
          <a:p>
            <a:pPr lvl="2">
              <a:lnSpc>
                <a:spcPct val="100000"/>
              </a:lnSpc>
            </a:pPr>
            <a:r>
              <a:rPr lang="es-PE" dirty="0"/>
              <a:t>Modificación inmediata</a:t>
            </a:r>
          </a:p>
          <a:p>
            <a:pPr lvl="2">
              <a:lnSpc>
                <a:spcPct val="100000"/>
              </a:lnSpc>
            </a:pPr>
            <a:r>
              <a:rPr lang="es-PE" dirty="0"/>
              <a:t>Proceso de recuperación con Log</a:t>
            </a:r>
          </a:p>
          <a:p>
            <a:pPr lvl="3">
              <a:lnSpc>
                <a:spcPct val="100000"/>
              </a:lnSpc>
            </a:pPr>
            <a:r>
              <a:rPr lang="es-PE" dirty="0"/>
              <a:t>Tres pasadas </a:t>
            </a:r>
          </a:p>
          <a:p>
            <a:pPr lvl="3">
              <a:lnSpc>
                <a:spcPct val="100000"/>
              </a:lnSpc>
            </a:pPr>
            <a:r>
              <a:rPr lang="es-PE" dirty="0"/>
              <a:t>Dos pasadas</a:t>
            </a:r>
          </a:p>
          <a:p>
            <a:pPr lvl="3">
              <a:lnSpc>
                <a:spcPct val="100000"/>
              </a:lnSpc>
            </a:pPr>
            <a:r>
              <a:rPr lang="es-PE" dirty="0" err="1"/>
              <a:t>Checkpoint</a:t>
            </a:r>
            <a:endParaRPr lang="es-PE" dirty="0"/>
          </a:p>
          <a:p>
            <a:pPr lvl="2">
              <a:lnSpc>
                <a:spcPct val="100000"/>
              </a:lnSpc>
            </a:pPr>
            <a:endParaRPr lang="es-PE" dirty="0"/>
          </a:p>
          <a:p>
            <a:pPr marL="0" indent="0">
              <a:lnSpc>
                <a:spcPct val="100000"/>
              </a:lnSpc>
              <a:buNone/>
            </a:pPr>
            <a:r>
              <a:rPr lang="es-PE" sz="2000" dirty="0"/>
              <a:t>	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20BB8DD-084D-4B0C-A5EC-2EBAC2922A6B}"/>
              </a:ext>
            </a:extLst>
          </p:cNvPr>
          <p:cNvSpPr txBox="1"/>
          <p:nvPr/>
        </p:nvSpPr>
        <p:spPr>
          <a:xfrm>
            <a:off x="3599644" y="3303676"/>
            <a:ext cx="440876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54100" lvl="2" indent="0">
              <a:lnSpc>
                <a:spcPct val="100000"/>
              </a:lnSpc>
              <a:buNone/>
            </a:pPr>
            <a:r>
              <a:rPr lang="es-PE" sz="1600" dirty="0"/>
              <a:t>Log = Bitácora = Registro histórico </a:t>
            </a:r>
          </a:p>
        </p:txBody>
      </p:sp>
      <p:pic>
        <p:nvPicPr>
          <p:cNvPr id="1030" name="Picture 6" descr="Logging and Recovery | SpringerLink">
            <a:extLst>
              <a:ext uri="{FF2B5EF4-FFF2-40B4-BE49-F238E27FC236}">
                <a16:creationId xmlns:a16="http://schemas.microsoft.com/office/drawing/2014/main" id="{439F8057-3509-4964-9533-98ED35DE3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8143" y="1639870"/>
            <a:ext cx="3767788" cy="156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311626" y="789651"/>
            <a:ext cx="7480092" cy="255241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s-PE" dirty="0"/>
              <a:t>Log es una estructura que almacena estados de la base de datos basado en transacciones.</a:t>
            </a:r>
          </a:p>
          <a:p>
            <a:pPr>
              <a:lnSpc>
                <a:spcPct val="100000"/>
              </a:lnSpc>
            </a:pPr>
            <a:endParaRPr lang="es-PE" dirty="0"/>
          </a:p>
          <a:p>
            <a:pPr>
              <a:lnSpc>
                <a:spcPct val="100000"/>
              </a:lnSpc>
            </a:pPr>
            <a:r>
              <a:rPr lang="es-PE" dirty="0"/>
              <a:t>Registros del Log</a:t>
            </a:r>
          </a:p>
          <a:p>
            <a:pPr lvl="1">
              <a:lnSpc>
                <a:spcPct val="100000"/>
              </a:lnSpc>
            </a:pPr>
            <a:r>
              <a:rPr lang="es-PE" dirty="0"/>
              <a:t>Inicio de la transacción Ti: &lt;Ti, BT&gt;</a:t>
            </a:r>
          </a:p>
          <a:p>
            <a:pPr lvl="1">
              <a:lnSpc>
                <a:spcPct val="100000"/>
              </a:lnSpc>
            </a:pPr>
            <a:r>
              <a:rPr lang="es-PE" dirty="0"/>
              <a:t>Fin de la transacción Ti: &lt;Ti, ET&gt; o &lt;Ti, Commit&gt; </a:t>
            </a:r>
            <a:r>
              <a:rPr lang="es-PE" i="1" dirty="0"/>
              <a:t>culminación exitosa </a:t>
            </a:r>
            <a:r>
              <a:rPr lang="es-PE" dirty="0"/>
              <a:t>o &lt;Ti, </a:t>
            </a:r>
            <a:r>
              <a:rPr lang="es-PE" dirty="0" err="1"/>
              <a:t>Abort</a:t>
            </a:r>
            <a:r>
              <a:rPr lang="es-PE" dirty="0"/>
              <a:t>&gt; </a:t>
            </a:r>
            <a:r>
              <a:rPr lang="es-PE" i="1" dirty="0"/>
              <a:t>culminación fallida.</a:t>
            </a:r>
          </a:p>
          <a:p>
            <a:pPr lvl="1">
              <a:lnSpc>
                <a:spcPct val="100000"/>
              </a:lnSpc>
            </a:pPr>
            <a:r>
              <a:rPr lang="es-PE" dirty="0"/>
              <a:t>Cambios en los registros de la BD: &lt;Ti, X, IA, ID&gt;</a:t>
            </a:r>
          </a:p>
          <a:p>
            <a:pPr marL="0" indent="0">
              <a:lnSpc>
                <a:spcPct val="100000"/>
              </a:lnSpc>
              <a:buNone/>
            </a:pPr>
            <a:endParaRPr lang="es-PE" sz="2000" dirty="0"/>
          </a:p>
        </p:txBody>
      </p:sp>
      <p:sp>
        <p:nvSpPr>
          <p:cNvPr id="2" name="Rectángulo 1"/>
          <p:cNvSpPr/>
          <p:nvPr/>
        </p:nvSpPr>
        <p:spPr>
          <a:xfrm>
            <a:off x="1809935" y="3782699"/>
            <a:ext cx="5523980" cy="1014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sz="1600" dirty="0"/>
              <a:t>Ti: Identificador de la transacción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sz="1600" dirty="0"/>
              <a:t>IA: Imagen o estado antes de la modificación.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sz="1600" dirty="0"/>
              <a:t>ID: imagen o estado después de la modificación.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sp>
        <p:nvSpPr>
          <p:cNvPr id="4" name="Cilindro 3"/>
          <p:cNvSpPr/>
          <p:nvPr/>
        </p:nvSpPr>
        <p:spPr>
          <a:xfrm>
            <a:off x="4633727" y="4019393"/>
            <a:ext cx="1355190" cy="735397"/>
          </a:xfrm>
          <a:prstGeom prst="can">
            <a:avLst>
              <a:gd name="adj" fmla="val 16473"/>
            </a:avLst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Rectángulo 4"/>
          <p:cNvSpPr/>
          <p:nvPr/>
        </p:nvSpPr>
        <p:spPr>
          <a:xfrm>
            <a:off x="1337223" y="4050132"/>
            <a:ext cx="398761" cy="295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A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052242" y="4050132"/>
            <a:ext cx="398761" cy="295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B</a:t>
            </a:r>
          </a:p>
        </p:txBody>
      </p:sp>
      <p:sp>
        <p:nvSpPr>
          <p:cNvPr id="7" name="Rectángulo 6"/>
          <p:cNvSpPr/>
          <p:nvPr/>
        </p:nvSpPr>
        <p:spPr>
          <a:xfrm>
            <a:off x="928150" y="1206097"/>
            <a:ext cx="2035055" cy="1677545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928150" y="163029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21936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PE" sz="1100" i="1" dirty="0" smtClean="0">
                                    <a:solidFill>
                                      <a:srgbClr val="1007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s-PE" sz="1100" dirty="0">
                            <a:solidFill>
                              <a:srgbClr val="1007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928150" y="163029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/>
                    <a:gridCol w="407011"/>
                    <a:gridCol w="407011"/>
                    <a:gridCol w="407011"/>
                    <a:gridCol w="407011"/>
                  </a:tblGrid>
                  <a:tr h="25908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9" name="Tabla 8"/>
          <p:cNvGraphicFramePr>
            <a:graphicFrameLocks noGrp="1"/>
          </p:cNvGraphicFramePr>
          <p:nvPr/>
        </p:nvGraphicFramePr>
        <p:xfrm>
          <a:off x="928150" y="2291229"/>
          <a:ext cx="2035055" cy="243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07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9360"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Rectángulo 9"/>
          <p:cNvSpPr/>
          <p:nvPr/>
        </p:nvSpPr>
        <p:spPr>
          <a:xfrm>
            <a:off x="4571925" y="1406949"/>
            <a:ext cx="1339517" cy="821774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Elipse 10"/>
              <p:cNvSpPr/>
              <p:nvPr/>
            </p:nvSpPr>
            <p:spPr>
              <a:xfrm>
                <a:off x="4633727" y="1680839"/>
                <a:ext cx="507694" cy="409385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E" b="1" i="1" dirty="0" smtClean="0">
                          <a:solidFill>
                            <a:srgbClr val="100700"/>
                          </a:solidFill>
                          <a:latin typeface="Cambria Math" panose="02040503050406030204" pitchFamily="18" charset="0"/>
                        </a:rPr>
                        <m:t>𝑿𝒊</m:t>
                      </m:r>
                    </m:oMath>
                  </m:oMathPara>
                </a14:m>
                <a:endParaRPr lang="es-PE" b="1" dirty="0">
                  <a:solidFill>
                    <a:srgbClr val="100700"/>
                  </a:solidFill>
                </a:endParaRPr>
              </a:p>
            </p:txBody>
          </p:sp>
        </mc:Choice>
        <mc:Fallback xmlns="">
          <p:sp>
            <p:nvSpPr>
              <p:cNvPr id="11" name="Elips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3727" y="1680839"/>
                <a:ext cx="507694" cy="409385"/>
              </a:xfrm>
              <a:prstGeom prst="ellipse">
                <a:avLst/>
              </a:prstGeom>
              <a:blipFill rotWithShape="1">
                <a:blip r:embed="rId3"/>
                <a:stretch>
                  <a:fillRect l="-2528" t="-3256" r="-2411" b="-2995"/>
                </a:stretch>
              </a:blip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/>
              <p:cNvSpPr txBox="1"/>
              <p:nvPr/>
            </p:nvSpPr>
            <p:spPr>
              <a:xfrm>
                <a:off x="4383114" y="944411"/>
                <a:ext cx="1717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b="1" dirty="0"/>
                  <a:t>Área de trabajo </a:t>
                </a:r>
                <a14:m>
                  <m:oMath xmlns:m="http://schemas.openxmlformats.org/officeDocument/2006/math">
                    <m:r>
                      <a:rPr lang="es-PE" b="1" i="1" dirty="0" smtClean="0">
                        <a:latin typeface="Cambria Math" panose="02040503050406030204" pitchFamily="18" charset="0"/>
                      </a:rPr>
                      <m:t>𝑻𝒊</m:t>
                    </m:r>
                  </m:oMath>
                </a14:m>
                <a:endParaRPr lang="es-PE" b="1" dirty="0"/>
              </a:p>
            </p:txBody>
          </p:sp>
        </mc:Choice>
        <mc:Fallback xmlns="">
          <p:sp>
            <p:nvSpPr>
              <p:cNvPr id="12" name="CuadroTexto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3114" y="944411"/>
                <a:ext cx="1717137" cy="307777"/>
              </a:xfrm>
              <a:prstGeom prst="rect">
                <a:avLst/>
              </a:prstGeom>
              <a:blipFill rotWithShape="1">
                <a:blip r:embed="rId4"/>
                <a:stretch>
                  <a:fillRect l="-20" t="-54" r="26" b="19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uadroTexto 12"/>
          <p:cNvSpPr txBox="1"/>
          <p:nvPr/>
        </p:nvSpPr>
        <p:spPr>
          <a:xfrm>
            <a:off x="607522" y="3146846"/>
            <a:ext cx="82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Input(A)</a:t>
            </a:r>
            <a:endParaRPr lang="es-PE" b="1" dirty="0"/>
          </a:p>
        </p:txBody>
      </p:sp>
      <p:sp>
        <p:nvSpPr>
          <p:cNvPr id="14" name="CuadroTexto 13"/>
          <p:cNvSpPr txBox="1"/>
          <p:nvPr/>
        </p:nvSpPr>
        <p:spPr>
          <a:xfrm>
            <a:off x="2251622" y="3153952"/>
            <a:ext cx="9605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Output(B)</a:t>
            </a:r>
            <a:endParaRPr lang="es-PE" b="1" dirty="0"/>
          </a:p>
        </p:txBody>
      </p:sp>
      <p:cxnSp>
        <p:nvCxnSpPr>
          <p:cNvPr id="16" name="Conector recto de flecha 15"/>
          <p:cNvCxnSpPr/>
          <p:nvPr/>
        </p:nvCxnSpPr>
        <p:spPr>
          <a:xfrm flipV="1">
            <a:off x="1481601" y="1939369"/>
            <a:ext cx="8782" cy="204136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/>
          <p:nvPr/>
        </p:nvCxnSpPr>
        <p:spPr>
          <a:xfrm flipV="1">
            <a:off x="2251622" y="2562991"/>
            <a:ext cx="0" cy="1417744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>
            <a:stCxn id="11" idx="1"/>
          </p:cNvCxnSpPr>
          <p:nvPr/>
        </p:nvCxnSpPr>
        <p:spPr>
          <a:xfrm flipH="1">
            <a:off x="2619447" y="1740792"/>
            <a:ext cx="2088630" cy="11424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endCxn id="11" idx="3"/>
          </p:cNvCxnSpPr>
          <p:nvPr/>
        </p:nvCxnSpPr>
        <p:spPr>
          <a:xfrm>
            <a:off x="2617915" y="1837083"/>
            <a:ext cx="2090162" cy="193188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1149510" y="906071"/>
            <a:ext cx="1728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Principal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1151637" y="4769106"/>
            <a:ext cx="1936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Secundaria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3265328" y="1465492"/>
            <a:ext cx="8162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READ(X)</a:t>
            </a:r>
            <a:endParaRPr lang="es-PE" sz="1200" b="1" dirty="0"/>
          </a:p>
        </p:txBody>
      </p:sp>
      <p:sp>
        <p:nvSpPr>
          <p:cNvPr id="23" name="CuadroTexto 22"/>
          <p:cNvSpPr txBox="1"/>
          <p:nvPr/>
        </p:nvSpPr>
        <p:spPr>
          <a:xfrm>
            <a:off x="3265328" y="1990998"/>
            <a:ext cx="8867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WRITE(X)</a:t>
            </a:r>
            <a:endParaRPr lang="es-PE" sz="1200" b="1" dirty="0"/>
          </a:p>
        </p:txBody>
      </p:sp>
      <p:sp>
        <p:nvSpPr>
          <p:cNvPr id="3" name="Rectángulo 2"/>
          <p:cNvSpPr/>
          <p:nvPr/>
        </p:nvSpPr>
        <p:spPr>
          <a:xfrm>
            <a:off x="4383114" y="3081915"/>
            <a:ext cx="2130420" cy="44739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PE" dirty="0"/>
              <a:t>R1, R2, </a:t>
            </a:r>
          </a:p>
        </p:txBody>
      </p:sp>
      <p:sp>
        <p:nvSpPr>
          <p:cNvPr id="26" name="Cilindro 25"/>
          <p:cNvSpPr/>
          <p:nvPr/>
        </p:nvSpPr>
        <p:spPr>
          <a:xfrm>
            <a:off x="1276490" y="3769394"/>
            <a:ext cx="1643171" cy="1051904"/>
          </a:xfrm>
          <a:prstGeom prst="can">
            <a:avLst>
              <a:gd name="adj" fmla="val 16473"/>
            </a:avLst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8" name="CuadroTexto 27"/>
          <p:cNvSpPr txBox="1"/>
          <p:nvPr/>
        </p:nvSpPr>
        <p:spPr>
          <a:xfrm>
            <a:off x="6513534" y="3081915"/>
            <a:ext cx="1396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Buffer del Log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6100251" y="4295346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Log (</a:t>
            </a:r>
            <a:r>
              <a:rPr lang="es-PE" b="1" dirty="0" err="1"/>
              <a:t>heap</a:t>
            </a:r>
            <a:r>
              <a:rPr lang="es-PE" b="1" dirty="0"/>
              <a:t>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sp>
        <p:nvSpPr>
          <p:cNvPr id="4" name="Cilindro 3"/>
          <p:cNvSpPr/>
          <p:nvPr/>
        </p:nvSpPr>
        <p:spPr>
          <a:xfrm>
            <a:off x="4633727" y="4019393"/>
            <a:ext cx="1355190" cy="735397"/>
          </a:xfrm>
          <a:prstGeom prst="can">
            <a:avLst>
              <a:gd name="adj" fmla="val 16473"/>
            </a:avLst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Rectángulo 4"/>
          <p:cNvSpPr/>
          <p:nvPr/>
        </p:nvSpPr>
        <p:spPr>
          <a:xfrm>
            <a:off x="1337223" y="4050132"/>
            <a:ext cx="398761" cy="295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A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052242" y="4050132"/>
            <a:ext cx="398761" cy="2956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B</a:t>
            </a:r>
          </a:p>
        </p:txBody>
      </p:sp>
      <p:sp>
        <p:nvSpPr>
          <p:cNvPr id="7" name="Rectángulo 6"/>
          <p:cNvSpPr/>
          <p:nvPr/>
        </p:nvSpPr>
        <p:spPr>
          <a:xfrm>
            <a:off x="928150" y="1206097"/>
            <a:ext cx="2035055" cy="1677545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928150" y="163029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407011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21936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PE" sz="1100" i="1" dirty="0" smtClean="0">
                                    <a:solidFill>
                                      <a:srgbClr val="100700"/>
                                    </a:solidFill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s-PE" sz="1100" dirty="0">
                            <a:solidFill>
                              <a:srgbClr val="100700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a 7"/>
              <p:cNvGraphicFramePr>
                <a:graphicFrameLocks noGrp="1"/>
              </p:cNvGraphicFramePr>
              <p:nvPr/>
            </p:nvGraphicFramePr>
            <p:xfrm>
              <a:off x="928150" y="1630296"/>
              <a:ext cx="2035055" cy="259080"/>
            </p:xfrm>
            <a:graphic>
              <a:graphicData uri="http://schemas.openxmlformats.org/drawingml/2006/table">
                <a:tbl>
                  <a:tblPr firstRow="1" bandRow="1">
                    <a:tableStyleId>{72833802-FEF1-4C79-8D5D-14CF1EAF98D9}</a:tableStyleId>
                  </a:tblPr>
                  <a:tblGrid>
                    <a:gridCol w="407011"/>
                    <a:gridCol w="407011"/>
                    <a:gridCol w="407011"/>
                    <a:gridCol w="407011"/>
                    <a:gridCol w="407011"/>
                  </a:tblGrid>
                  <a:tr h="259080"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blipFill>
                          <a:blip r:embed="rId2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PE" sz="1000" dirty="0"/>
                        </a:p>
                      </a:txBody>
                      <a:tcPr>
                        <a:lnL w="12700" cap="flat" cmpd="sng" algn="ctr">
                          <a:solidFill>
                            <a:srgbClr val="1007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9" name="Tabla 8"/>
          <p:cNvGraphicFramePr>
            <a:graphicFrameLocks noGrp="1"/>
          </p:cNvGraphicFramePr>
          <p:nvPr/>
        </p:nvGraphicFramePr>
        <p:xfrm>
          <a:off x="928150" y="2291229"/>
          <a:ext cx="2035055" cy="243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07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70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9360"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PE" sz="1000" dirty="0"/>
                    </a:p>
                  </a:txBody>
                  <a:tcPr>
                    <a:lnL w="12700" cap="flat" cmpd="sng" algn="ctr">
                      <a:solidFill>
                        <a:srgbClr val="1007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Rectángulo 9"/>
          <p:cNvSpPr/>
          <p:nvPr/>
        </p:nvSpPr>
        <p:spPr>
          <a:xfrm>
            <a:off x="4571925" y="1406949"/>
            <a:ext cx="1339517" cy="821774"/>
          </a:xfrm>
          <a:prstGeom prst="rect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Elipse 10"/>
              <p:cNvSpPr/>
              <p:nvPr/>
            </p:nvSpPr>
            <p:spPr>
              <a:xfrm>
                <a:off x="4633727" y="1680839"/>
                <a:ext cx="507694" cy="409385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PE" b="1" i="1" dirty="0" smtClean="0">
                          <a:solidFill>
                            <a:srgbClr val="100700"/>
                          </a:solidFill>
                          <a:latin typeface="Cambria Math" panose="02040503050406030204" pitchFamily="18" charset="0"/>
                        </a:rPr>
                        <m:t>𝑿𝒊</m:t>
                      </m:r>
                    </m:oMath>
                  </m:oMathPara>
                </a14:m>
                <a:endParaRPr lang="es-PE" b="1" dirty="0">
                  <a:solidFill>
                    <a:srgbClr val="100700"/>
                  </a:solidFill>
                </a:endParaRPr>
              </a:p>
            </p:txBody>
          </p:sp>
        </mc:Choice>
        <mc:Fallback xmlns="">
          <p:sp>
            <p:nvSpPr>
              <p:cNvPr id="11" name="Elips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3727" y="1680839"/>
                <a:ext cx="507694" cy="409385"/>
              </a:xfrm>
              <a:prstGeom prst="ellipse">
                <a:avLst/>
              </a:prstGeom>
              <a:blipFill rotWithShape="1">
                <a:blip r:embed="rId3"/>
                <a:stretch>
                  <a:fillRect l="-2528" t="-3256" r="-2411" b="-2995"/>
                </a:stretch>
              </a:blip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/>
              <p:cNvSpPr txBox="1"/>
              <p:nvPr/>
            </p:nvSpPr>
            <p:spPr>
              <a:xfrm>
                <a:off x="4383114" y="944411"/>
                <a:ext cx="17171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b="1" dirty="0"/>
                  <a:t>Área de trabajo </a:t>
                </a:r>
                <a14:m>
                  <m:oMath xmlns:m="http://schemas.openxmlformats.org/officeDocument/2006/math">
                    <m:r>
                      <a:rPr lang="es-PE" b="1" i="1" dirty="0" smtClean="0">
                        <a:latin typeface="Cambria Math" panose="02040503050406030204" pitchFamily="18" charset="0"/>
                      </a:rPr>
                      <m:t>𝑻𝒊</m:t>
                    </m:r>
                  </m:oMath>
                </a14:m>
                <a:endParaRPr lang="es-PE" b="1" dirty="0"/>
              </a:p>
            </p:txBody>
          </p:sp>
        </mc:Choice>
        <mc:Fallback xmlns="">
          <p:sp>
            <p:nvSpPr>
              <p:cNvPr id="12" name="CuadroTexto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3114" y="944411"/>
                <a:ext cx="1717137" cy="307777"/>
              </a:xfrm>
              <a:prstGeom prst="rect">
                <a:avLst/>
              </a:prstGeom>
              <a:blipFill rotWithShape="1">
                <a:blip r:embed="rId4"/>
                <a:stretch>
                  <a:fillRect l="-20" t="-54" r="26" b="19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uadroTexto 12"/>
          <p:cNvSpPr txBox="1"/>
          <p:nvPr/>
        </p:nvSpPr>
        <p:spPr>
          <a:xfrm>
            <a:off x="607522" y="3146846"/>
            <a:ext cx="82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Input(A)</a:t>
            </a:r>
            <a:endParaRPr lang="es-PE" b="1" dirty="0"/>
          </a:p>
        </p:txBody>
      </p:sp>
      <p:sp>
        <p:nvSpPr>
          <p:cNvPr id="14" name="CuadroTexto 13"/>
          <p:cNvSpPr txBox="1"/>
          <p:nvPr/>
        </p:nvSpPr>
        <p:spPr>
          <a:xfrm>
            <a:off x="2251622" y="3153952"/>
            <a:ext cx="9605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Output(B)</a:t>
            </a:r>
            <a:endParaRPr lang="es-PE" b="1" dirty="0"/>
          </a:p>
        </p:txBody>
      </p:sp>
      <p:cxnSp>
        <p:nvCxnSpPr>
          <p:cNvPr id="16" name="Conector recto de flecha 15"/>
          <p:cNvCxnSpPr/>
          <p:nvPr/>
        </p:nvCxnSpPr>
        <p:spPr>
          <a:xfrm flipV="1">
            <a:off x="1481601" y="1939369"/>
            <a:ext cx="8782" cy="204136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/>
          <p:nvPr/>
        </p:nvCxnSpPr>
        <p:spPr>
          <a:xfrm flipV="1">
            <a:off x="2251622" y="2562991"/>
            <a:ext cx="0" cy="1417744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>
            <a:stCxn id="11" idx="1"/>
          </p:cNvCxnSpPr>
          <p:nvPr/>
        </p:nvCxnSpPr>
        <p:spPr>
          <a:xfrm flipH="1">
            <a:off x="2619447" y="1740792"/>
            <a:ext cx="2088630" cy="11424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endCxn id="11" idx="3"/>
          </p:cNvCxnSpPr>
          <p:nvPr/>
        </p:nvCxnSpPr>
        <p:spPr>
          <a:xfrm>
            <a:off x="2617915" y="1837083"/>
            <a:ext cx="2090162" cy="193188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1149510" y="906071"/>
            <a:ext cx="1728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Principal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1151637" y="4769106"/>
            <a:ext cx="1936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Memoria Secundaria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3265328" y="1465492"/>
            <a:ext cx="8162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READ(X)</a:t>
            </a:r>
            <a:endParaRPr lang="es-PE" sz="1200" b="1" dirty="0"/>
          </a:p>
        </p:txBody>
      </p:sp>
      <p:sp>
        <p:nvSpPr>
          <p:cNvPr id="23" name="CuadroTexto 22"/>
          <p:cNvSpPr txBox="1"/>
          <p:nvPr/>
        </p:nvSpPr>
        <p:spPr>
          <a:xfrm>
            <a:off x="3265328" y="1990998"/>
            <a:ext cx="8867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/>
              <a:t>WRITE(X)</a:t>
            </a:r>
            <a:endParaRPr lang="es-PE" sz="1200" b="1" dirty="0"/>
          </a:p>
        </p:txBody>
      </p:sp>
      <p:sp>
        <p:nvSpPr>
          <p:cNvPr id="3" name="Rectángulo 2"/>
          <p:cNvSpPr/>
          <p:nvPr/>
        </p:nvSpPr>
        <p:spPr>
          <a:xfrm>
            <a:off x="4383114" y="3081915"/>
            <a:ext cx="2130420" cy="44739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PE" dirty="0"/>
              <a:t>R1, R2, (Ti, X, IA, ID)</a:t>
            </a:r>
          </a:p>
        </p:txBody>
      </p:sp>
      <p:sp>
        <p:nvSpPr>
          <p:cNvPr id="26" name="Cilindro 25"/>
          <p:cNvSpPr/>
          <p:nvPr/>
        </p:nvSpPr>
        <p:spPr>
          <a:xfrm>
            <a:off x="1276490" y="3769394"/>
            <a:ext cx="1643171" cy="1051904"/>
          </a:xfrm>
          <a:prstGeom prst="can">
            <a:avLst>
              <a:gd name="adj" fmla="val 16473"/>
            </a:avLst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8" name="CuadroTexto 27"/>
          <p:cNvSpPr txBox="1"/>
          <p:nvPr/>
        </p:nvSpPr>
        <p:spPr>
          <a:xfrm>
            <a:off x="6552297" y="3145474"/>
            <a:ext cx="1396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Buffer del Log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6100251" y="4295346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Log (</a:t>
            </a:r>
            <a:r>
              <a:rPr lang="es-PE" b="1" dirty="0" err="1"/>
              <a:t>heap</a:t>
            </a:r>
            <a:r>
              <a:rPr lang="es-PE" b="1" dirty="0"/>
              <a:t>)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5187180" y="2600642"/>
            <a:ext cx="2063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600" dirty="0" err="1"/>
              <a:t>Escribir_reg_log</a:t>
            </a:r>
            <a:r>
              <a:rPr lang="es-PE" sz="1600" dirty="0"/>
              <a:t>(Rn)</a:t>
            </a:r>
            <a:endParaRPr lang="es-PE" sz="1600" b="1" dirty="0"/>
          </a:p>
        </p:txBody>
      </p:sp>
      <p:sp>
        <p:nvSpPr>
          <p:cNvPr id="33" name="CuadroTexto 32"/>
          <p:cNvSpPr txBox="1"/>
          <p:nvPr/>
        </p:nvSpPr>
        <p:spPr>
          <a:xfrm>
            <a:off x="5130114" y="3672401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Output(C)</a:t>
            </a:r>
            <a:endParaRPr lang="es-PE" b="1" dirty="0"/>
          </a:p>
        </p:txBody>
      </p:sp>
      <p:cxnSp>
        <p:nvCxnSpPr>
          <p:cNvPr id="35" name="Conector recto de flecha 34"/>
          <p:cNvCxnSpPr>
            <a:endCxn id="11" idx="4"/>
          </p:cNvCxnSpPr>
          <p:nvPr/>
        </p:nvCxnSpPr>
        <p:spPr>
          <a:xfrm flipH="1" flipV="1">
            <a:off x="4887574" y="2090224"/>
            <a:ext cx="253847" cy="999713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35"/>
          <p:cNvCxnSpPr/>
          <p:nvPr/>
        </p:nvCxnSpPr>
        <p:spPr>
          <a:xfrm flipV="1">
            <a:off x="5141421" y="3529313"/>
            <a:ext cx="0" cy="766034"/>
          </a:xfrm>
          <a:prstGeom prst="straightConnector1">
            <a:avLst/>
          </a:prstGeom>
          <a:ln w="127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ángulo 33"/>
          <p:cNvSpPr/>
          <p:nvPr/>
        </p:nvSpPr>
        <p:spPr>
          <a:xfrm>
            <a:off x="4942040" y="4332158"/>
            <a:ext cx="398761" cy="2956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rgbClr val="100700"/>
                </a:solidFill>
              </a:rPr>
              <a:t>C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Recuperación basado en Log</a:t>
            </a:r>
          </a:p>
        </p:txBody>
      </p:sp>
      <p:graphicFrame>
        <p:nvGraphicFramePr>
          <p:cNvPr id="7" name="Diagrama 6"/>
          <p:cNvGraphicFramePr/>
          <p:nvPr>
            <p:extLst>
              <p:ext uri="{D42A27DB-BD31-4B8C-83A1-F6EECF244321}">
                <p14:modId xmlns:p14="http://schemas.microsoft.com/office/powerpoint/2010/main" val="653614365"/>
              </p:ext>
            </p:extLst>
          </p:nvPr>
        </p:nvGraphicFramePr>
        <p:xfrm>
          <a:off x="387250" y="1165538"/>
          <a:ext cx="7346513" cy="3573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Plantill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</Template>
  <TotalTime>8660</TotalTime>
  <Words>1960</Words>
  <Application>Microsoft Office PowerPoint</Application>
  <PresentationFormat>Presentación en pantalla (16:9)</PresentationFormat>
  <Paragraphs>377</Paragraphs>
  <Slides>32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9" baseType="lpstr">
      <vt:lpstr>Cambria Math</vt:lpstr>
      <vt:lpstr>Wingdings</vt:lpstr>
      <vt:lpstr>Calibri</vt:lpstr>
      <vt:lpstr>Arial</vt:lpstr>
      <vt:lpstr>Calibri Light</vt:lpstr>
      <vt:lpstr>Open Sans</vt:lpstr>
      <vt:lpstr>Plantilla</vt:lpstr>
      <vt:lpstr>DataBase Recovery</vt:lpstr>
      <vt:lpstr>Acceso a datos por un transacción</vt:lpstr>
      <vt:lpstr>Recuperación</vt:lpstr>
      <vt:lpstr>Recuperación</vt:lpstr>
      <vt:lpstr>Recuperación</vt:lpstr>
      <vt:lpstr>Recuperación basado en Log</vt:lpstr>
      <vt:lpstr>Recuperación basado en Log</vt:lpstr>
      <vt:lpstr>Recuperación basado en Log</vt:lpstr>
      <vt:lpstr>Recuperación basado en Log</vt:lpstr>
      <vt:lpstr>Recuperación basado en Log</vt:lpstr>
      <vt:lpstr>Recuperación basado en Log</vt:lpstr>
      <vt:lpstr>Recuperación basado en Log</vt:lpstr>
      <vt:lpstr>Recuperación basado en Log</vt:lpstr>
      <vt:lpstr>Recuperación basado en Log</vt:lpstr>
      <vt:lpstr>Recuperación basado en Log</vt:lpstr>
      <vt:lpstr>Recuperación basado en Log</vt:lpstr>
      <vt:lpstr>Recuperación basado en Log</vt:lpstr>
      <vt:lpstr>Recuperación basado en Log</vt:lpstr>
      <vt:lpstr>Recuperación basado en Log</vt:lpstr>
      <vt:lpstr>Recuperación basado en Log con checkpoint</vt:lpstr>
      <vt:lpstr>Recuperación basado en Log con checkpoint</vt:lpstr>
      <vt:lpstr>Recuperación basado en Log con checkpoint</vt:lpstr>
      <vt:lpstr>Recuperación basado en Log con checkpoint</vt:lpstr>
      <vt:lpstr>Recuperación basado en Log con checkpoint</vt:lpstr>
      <vt:lpstr>Recuperación basado en Log con checkpoint</vt:lpstr>
      <vt:lpstr>Recuperación basado en Log con checkpoint </vt:lpstr>
      <vt:lpstr>Recuperación basado en Log con checkpoint </vt:lpstr>
      <vt:lpstr>Recuperación basado en Log con checkpoint</vt:lpstr>
      <vt:lpstr>Recuperación basado en Log con checkpoint</vt:lpstr>
      <vt:lpstr>Ejercicio</vt:lpstr>
      <vt:lpstr>Recuperación  en fallas de almacenamiento</vt:lpstr>
      <vt:lpstr>Componentes de una Sistema Administrador de Base de Datos.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 Organization</dc:title>
  <cp:lastModifiedBy>heider sanchez</cp:lastModifiedBy>
  <cp:revision>279</cp:revision>
  <dcterms:modified xsi:type="dcterms:W3CDTF">2023-04-25T21:26:25Z</dcterms:modified>
</cp:coreProperties>
</file>